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7"/>
  </p:notesMasterIdLst>
  <p:sldIdLst>
    <p:sldId id="314" r:id="rId2"/>
    <p:sldId id="315" r:id="rId3"/>
    <p:sldId id="317" r:id="rId4"/>
    <p:sldId id="318" r:id="rId5"/>
    <p:sldId id="319" r:id="rId6"/>
    <p:sldId id="322" r:id="rId7"/>
    <p:sldId id="338" r:id="rId8"/>
    <p:sldId id="362" r:id="rId9"/>
    <p:sldId id="340" r:id="rId10"/>
    <p:sldId id="354" r:id="rId11"/>
    <p:sldId id="355" r:id="rId12"/>
    <p:sldId id="343" r:id="rId13"/>
    <p:sldId id="356" r:id="rId14"/>
    <p:sldId id="357" r:id="rId15"/>
    <p:sldId id="339" r:id="rId16"/>
    <p:sldId id="348" r:id="rId17"/>
    <p:sldId id="359" r:id="rId18"/>
    <p:sldId id="358" r:id="rId19"/>
    <p:sldId id="361" r:id="rId20"/>
    <p:sldId id="350" r:id="rId21"/>
    <p:sldId id="351" r:id="rId22"/>
    <p:sldId id="352" r:id="rId23"/>
    <p:sldId id="353" r:id="rId24"/>
    <p:sldId id="321" r:id="rId25"/>
    <p:sldId id="336" r:id="rId26"/>
  </p:sldIdLst>
  <p:sldSz cx="12192000" cy="6858000"/>
  <p:notesSz cx="6888163" cy="100187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99FF"/>
    <a:srgbClr val="6699FF"/>
    <a:srgbClr val="0033CC"/>
    <a:srgbClr val="800000"/>
    <a:srgbClr val="436323"/>
    <a:srgbClr val="8B410F"/>
    <a:srgbClr val="FCEEE4"/>
    <a:srgbClr val="D9EBC7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3911" autoAdjust="0"/>
  </p:normalViewPr>
  <p:slideViewPr>
    <p:cSldViewPr>
      <p:cViewPr varScale="1">
        <p:scale>
          <a:sx n="63" d="100"/>
          <a:sy n="63" d="100"/>
        </p:scale>
        <p:origin x="88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113BDCB-C58D-4354-9DFF-CABE4003808E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9B1CCEE-CDEC-43F9-9590-20CF19DAE9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304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1CCEE-CDEC-43F9-9590-20CF19DAE9B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5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2B108F-C5B8-4CB9-80A4-DD80D4B56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D936C67-DE36-42BE-BD3B-8E9D79841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1C7C2C-218C-47E3-AF56-523E21BC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52811-50EE-4187-BDF8-C6D24F96280B}" type="datetime1">
              <a:rPr lang="zh-TW" altLang="en-US" smtClean="0">
                <a:solidFill>
                  <a:srgbClr val="000000"/>
                </a:solidFill>
              </a:rPr>
              <a:t>2024/10/7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9873B2-C196-440C-A0EE-04123927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683B69-5614-4341-B429-27D55F16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67BAF-CAFF-4CE4-8FBC-36B8F59A7AA3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97D248-176F-410C-BDD6-6D131EDF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0B54FFA-15F2-41AD-925D-A11957F5D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C7FAEBC-55E1-4485-B924-0C11CC09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1D6F3-BA6A-475A-A98B-8BC45F89D134}" type="datetime1">
              <a:rPr lang="zh-TW" altLang="en-US" smtClean="0">
                <a:solidFill>
                  <a:srgbClr val="000000"/>
                </a:solidFill>
              </a:rPr>
              <a:t>2024/10/7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C6963FA-DE2C-44FF-AF07-48C10F56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A4905D-5932-4F7D-9D85-40FDF4D8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4B77D-5EAA-4D03-825A-9263DF233017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3BBC7AE-8D7E-4A1E-9E52-3C7CDE213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306D86C-2956-4429-99DA-D150B184C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840016-63E9-4155-B74C-9D994723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80EB4-5C24-4424-983E-79C7706C5DEF}" type="datetime1">
              <a:rPr lang="zh-TW" altLang="en-US" smtClean="0">
                <a:solidFill>
                  <a:srgbClr val="000000"/>
                </a:solidFill>
              </a:rPr>
              <a:t>2024/10/7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4C516D4-E08E-4F3C-A29D-F3981CF5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A4AA90-B83F-4BA0-857A-21ED4B37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5A743-FA9A-4A9B-B13B-BA75AF186443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7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F7A697-FC10-4CB6-8FD0-E8916BB93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E9924B-8B29-4D42-AA30-51E07F255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4B544D-1E20-40D0-92A3-C8000FD2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6D0000-D0A0-4AAA-ABBB-44C4F907FC55}" type="datetime1">
              <a:rPr kumimoji="1" lang="zh-TW" altLang="en-US" smtClean="0">
                <a:solidFill>
                  <a:srgbClr val="000000"/>
                </a:solidFill>
              </a:rPr>
              <a:t>2024/10/7</a:t>
            </a:fld>
            <a:endParaRPr kumimoji="1"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C36D52-BDB1-43FF-9C9E-99FD3D149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1C6376-868C-497F-90F4-E9A33E125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99E50-27DD-438A-9A4E-3B9FAAF231D0}" type="slidenum">
              <a:rPr kumimoji="1"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6422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B412C4-94B9-4D6F-9829-7B19FEA0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734809-CFCB-4B75-936A-945ADD918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D152E0-E295-4FA9-9624-D146AFE9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FB715E-4358-4663-97F8-73A04082B064}" type="datetime1">
              <a:rPr lang="zh-TW" altLang="en-US" smtClean="0">
                <a:solidFill>
                  <a:srgbClr val="000000"/>
                </a:solidFill>
              </a:rPr>
              <a:t>2024/10/7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960662-1A8F-4152-A540-CA87F9F9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1B118C-3E88-4DC2-AF65-F22AECB2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6F065-6336-4445-8004-1CAD90DE4798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9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3DE60D-3FF4-45E3-BD61-4F475EC0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CF8961-82DB-4C56-B7A2-005BB82CB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5A8EE1A-EAAF-4AA5-B0AB-AAFCC57AE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71981E9-4A02-4137-B966-EB2DCCC58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0B4CCB-B763-4288-BB48-8E108B4C13AB}" type="datetime1">
              <a:rPr kumimoji="1" lang="zh-TW" altLang="en-US" smtClean="0">
                <a:solidFill>
                  <a:srgbClr val="000000"/>
                </a:solidFill>
              </a:rPr>
              <a:t>2024/10/7</a:t>
            </a:fld>
            <a:endParaRPr kumimoji="1"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2241D3-23A6-4FE8-9F3E-C33F0DBD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83917E-23B9-4471-A3BF-2406F73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99E50-27DD-438A-9A4E-3B9FAAF231D0}" type="slidenum">
              <a:rPr kumimoji="1"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7049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BB4EFF-9DC7-4B3E-A387-5DB5A848A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475585F-CC4E-49EE-A1A3-3B384FE39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3A2DEF7-6A6D-4C9F-BBC4-6E6B556A7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CD6854-FDA5-4FAC-9872-0EF57F766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D6A2A80-FAF3-4E34-B9F1-72823F3F7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00E9D9C-24C0-4523-9892-EA8933C9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5CBEAD-CFD5-4E60-9DB7-DCC177D00B3F}" type="datetime1">
              <a:rPr kumimoji="1" lang="zh-TW" altLang="en-US" smtClean="0">
                <a:solidFill>
                  <a:srgbClr val="000000"/>
                </a:solidFill>
              </a:rPr>
              <a:t>2024/10/7</a:t>
            </a:fld>
            <a:endParaRPr kumimoji="1"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9E2C00-7E47-4CB6-AF05-09BC078B9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DF091DA-4A41-41C8-A6F8-3E6CF146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99E50-27DD-438A-9A4E-3B9FAAF231D0}" type="slidenum">
              <a:rPr kumimoji="1"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2680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B5FEC0-B841-42A6-A99A-494A3C6A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73D304-5E9B-4A2A-AB6A-0651B8465D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pPr>
              <a:defRPr/>
            </a:pPr>
            <a:fld id="{D5658F21-ABCB-4625-A8C5-1DB81A880802}" type="datetime1">
              <a:rPr lang="zh-TW" altLang="en-US" smtClean="0">
                <a:solidFill>
                  <a:srgbClr val="000000"/>
                </a:solidFill>
              </a:rPr>
              <a:t>2024/10/7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3C2C0FF-B3F7-4A38-A33B-10CC074B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ECC1CB6-7767-4C9E-B0D1-9E637034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7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80CF448-15E1-4B62-B660-655984FA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AB7987-EC37-43DE-B01F-CC74B68DF429}" type="datetime1">
              <a:rPr lang="zh-TW" altLang="en-US" smtClean="0">
                <a:solidFill>
                  <a:srgbClr val="000000"/>
                </a:solidFill>
              </a:rPr>
              <a:t>2024/10/7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923C8F3-BE2F-4A10-B795-52F6F7A5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181C9A7-AB53-4615-971C-99AE9BB1C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E39AB-AF8F-425F-8895-D3354D8FEE28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2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D1DD9F-52CF-41B2-9715-060666067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C0E4A6-6D56-4FC2-8A18-0C8254E80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8ED20DE-5D78-427B-A44D-494A443DC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1C35799-FF46-4F6F-83AD-30699284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FBC4D0-5B93-4371-916A-AB76D75EC648}" type="datetime1">
              <a:rPr lang="zh-TW" altLang="en-US" smtClean="0">
                <a:solidFill>
                  <a:srgbClr val="000000"/>
                </a:solidFill>
              </a:rPr>
              <a:t>2024/10/7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E444ED2-9E2E-455A-980D-91A82B3D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82BAB26-93FC-4427-ABA7-781A1F98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C9A1-FA08-4F74-8FED-34555078FA39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4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EF3118-5756-4D62-8018-8DFAC91D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89FC3A9-AB35-41E6-9C8D-E238C389C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B2EE8F1-4923-458B-BF74-8F57D7E5A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56AD85-4016-4A91-8C02-87975C509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9C50A-D302-4280-AEB8-87EAB5A965F3}" type="datetime1">
              <a:rPr lang="zh-TW" altLang="en-US" smtClean="0">
                <a:solidFill>
                  <a:srgbClr val="000000"/>
                </a:solidFill>
              </a:rPr>
              <a:t>2024/10/7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69C058A-C94B-463D-A427-339224F5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8FBC2D6-87C0-4E82-822B-33462C83E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A5666-FC4B-4597-9809-C4C2498C5611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4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12478DB-7007-40BB-A5DB-DB2605EBA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6B01E0-1B3A-4C0D-8D82-4E2598CCD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8905F37-D670-4E71-AF08-E9357EB48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510C1-98F8-477A-92E0-E3C49E3F43B4}" type="datetime1">
              <a:rPr kumimoji="1" lang="zh-TW" altLang="en-US" smtClean="0">
                <a:solidFill>
                  <a:srgbClr val="000000"/>
                </a:solidFill>
              </a:rPr>
              <a:t>2024/10/7</a:t>
            </a:fld>
            <a:endParaRPr kumimoji="1"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BA2ABF-B679-4339-AF74-601560847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9E7ABA3-F48E-4B9A-92E2-FEC6140948EB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TW" sz="1400" i="0" dirty="0">
                <a:solidFill>
                  <a:schemeClr val="bg1">
                    <a:lumMod val="50000"/>
                  </a:schemeClr>
                </a:solidFill>
              </a:rPr>
              <a:t>2024 </a:t>
            </a:r>
            <a:r>
              <a:rPr lang="zh-TW" altLang="en-US" sz="1400" i="0" dirty="0">
                <a:solidFill>
                  <a:schemeClr val="bg1">
                    <a:lumMod val="50000"/>
                  </a:schemeClr>
                </a:solidFill>
              </a:rPr>
              <a:t>資安精品獎 </a:t>
            </a:r>
            <a:r>
              <a:rPr lang="en-US" altLang="zh-TW" sz="1400" i="0" dirty="0">
                <a:solidFill>
                  <a:schemeClr val="bg1">
                    <a:lumMod val="50000"/>
                  </a:schemeClr>
                </a:solidFill>
              </a:rPr>
              <a:t>Cyber Security</a:t>
            </a:r>
            <a:r>
              <a:rPr lang="zh-TW" altLang="en-US" sz="1400" i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400" i="0" dirty="0">
                <a:solidFill>
                  <a:schemeClr val="bg1">
                    <a:lumMod val="50000"/>
                  </a:schemeClr>
                </a:solidFill>
              </a:rPr>
              <a:t>Award </a:t>
            </a:r>
            <a:r>
              <a:rPr lang="zh-TW" altLang="en-US" sz="1400" i="0">
                <a:solidFill>
                  <a:schemeClr val="bg1">
                    <a:lumMod val="50000"/>
                  </a:schemeClr>
                </a:solidFill>
              </a:rPr>
              <a:t>參選資料</a:t>
            </a:r>
            <a:endParaRPr lang="zh-TW" altLang="en-US" sz="1400" i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9E5AB4-002B-4D1A-8394-A37044182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1085" y="6538912"/>
            <a:ext cx="6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99E50-27DD-438A-9A4E-3B9FAAF231D0}" type="slidenum">
              <a:rPr kumimoji="1"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C48444E3-EAB5-450D-994C-271B87B04F0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0"/>
            <a:ext cx="1741506" cy="46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4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B7F32E66-0883-43A6-80B0-97A586F91CCF}"/>
              </a:ext>
            </a:extLst>
          </p:cNvPr>
          <p:cNvSpPr txBox="1">
            <a:spLocks noChangeArrowheads="1"/>
          </p:cNvSpPr>
          <p:nvPr/>
        </p:nvSpPr>
        <p:spPr>
          <a:xfrm>
            <a:off x="1271464" y="620688"/>
            <a:ext cx="8946581" cy="1690400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altLang="zh-TW" sz="3600" b="1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 </a:t>
            </a:r>
            <a:r>
              <a:rPr lang="zh-TW" altLang="en-US" sz="3600" b="1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資安精品獎</a:t>
            </a:r>
            <a:endParaRPr lang="en-US" altLang="zh-TW" sz="3600" b="1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>
              <a:lnSpc>
                <a:spcPct val="110000"/>
              </a:lnSpc>
            </a:pPr>
            <a:r>
              <a:rPr lang="en-US" altLang="zh-TW" sz="3200" b="1" cap="none" spc="0" dirty="0">
                <a:solidFill>
                  <a:srgbClr val="000000"/>
                </a:solidFill>
                <a:latin typeface="微软雅黑"/>
                <a:ea typeface="微软雅黑"/>
              </a:rPr>
              <a:t>Cyber Security Award</a:t>
            </a:r>
          </a:p>
          <a:p>
            <a:pPr algn="ctr">
              <a:lnSpc>
                <a:spcPct val="110000"/>
              </a:lnSpc>
            </a:pPr>
            <a:r>
              <a:rPr lang="zh-TW" altLang="en-US" sz="36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參選資料</a:t>
            </a:r>
          </a:p>
        </p:txBody>
      </p:sp>
      <p:sp>
        <p:nvSpPr>
          <p:cNvPr id="5" name="AutoShape 16">
            <a:extLst>
              <a:ext uri="{FF2B5EF4-FFF2-40B4-BE49-F238E27FC236}">
                <a16:creationId xmlns:a16="http://schemas.microsoft.com/office/drawing/2014/main" id="{980537C4-1884-48F5-BD93-EB7BE819B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63" y="2484269"/>
            <a:ext cx="10795685" cy="2380467"/>
          </a:xfrm>
          <a:prstGeom prst="roundRect">
            <a:avLst>
              <a:gd name="adj" fmla="val 0"/>
            </a:avLst>
          </a:prstGeom>
          <a:ln w="19050"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defTabSz="7620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kumimoji="1" lang="zh-TW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參選名稱：</a:t>
            </a:r>
          </a:p>
          <a:p>
            <a:pPr defTabSz="7620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kumimoji="1" lang="zh-TW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參選編號</a:t>
            </a:r>
            <a:r>
              <a:rPr kumimoji="1" lang="en-US" altLang="zh-TW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(ID)</a:t>
            </a:r>
            <a:r>
              <a:rPr kumimoji="1" lang="zh-TW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kumimoji="1" lang="en-US" altLang="zh-TW" sz="28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2507B4C-24C7-4E0A-9B8A-BB5DCADFE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045" y="4864736"/>
            <a:ext cx="3528392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kumimoji="1"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  <a:t>日期：</a:t>
            </a:r>
            <a:r>
              <a:rPr kumimoji="1"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  <a:t>2024/OO/OO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FD40990-6E56-4DD3-A7BC-4649A1E43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59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7353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一、產品</a:t>
            </a: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服務功能與特色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767408" y="980728"/>
            <a:ext cx="6857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市場競爭力分析 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含競品分析 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sz="2000" b="1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 (</a:t>
            </a:r>
            <a:r>
              <a:rPr lang="zh-TW" altLang="en-US" sz="2000" b="1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限</a:t>
            </a:r>
            <a:r>
              <a:rPr lang="en-US" altLang="zh-TW" sz="2000" b="1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100~200 </a:t>
            </a:r>
            <a:r>
              <a:rPr lang="zh-TW" altLang="en-US" sz="2000" b="1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字數</a:t>
            </a:r>
            <a:r>
              <a:rPr lang="en-US" altLang="zh-TW" sz="2000" b="1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20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30762A6-FD2D-4C80-86E3-7710F4F1904A}"/>
              </a:ext>
            </a:extLst>
          </p:cNvPr>
          <p:cNvSpPr txBox="1"/>
          <p:nvPr/>
        </p:nvSpPr>
        <p:spPr>
          <a:xfrm>
            <a:off x="11250381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1492926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7353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一、產品</a:t>
            </a: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服務功能與特色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767408" y="980728"/>
            <a:ext cx="7277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近三年獲得國內外資安</a:t>
            </a:r>
            <a:r>
              <a:rPr lang="zh-TW" altLang="en-US" sz="2400" b="1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獎項、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資金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請附佐證資料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20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30762A6-FD2D-4C80-86E3-7710F4F1904A}"/>
              </a:ext>
            </a:extLst>
          </p:cNvPr>
          <p:cNvSpPr txBox="1"/>
          <p:nvPr/>
        </p:nvSpPr>
        <p:spPr>
          <a:xfrm>
            <a:off x="11250381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385603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8886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3-2.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二、產品</a:t>
            </a: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服務專業能量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983432" y="954692"/>
            <a:ext cx="1080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資安產品自主研發</a:t>
            </a:r>
            <a:r>
              <a:rPr lang="zh-TW" altLang="en-US" sz="2400" b="1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能力、含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研發人員資歷及技術證照數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請附佐證資料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20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145B095-44CF-4A7A-B8D4-A5F6B6F344D4}"/>
              </a:ext>
            </a:extLst>
          </p:cNvPr>
          <p:cNvSpPr txBox="1"/>
          <p:nvPr/>
        </p:nvSpPr>
        <p:spPr>
          <a:xfrm>
            <a:off x="11255896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114197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8886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3-2.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二、產品</a:t>
            </a: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服務專業能量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983432" y="954692"/>
            <a:ext cx="1080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申請國內外專利項數 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請附佐證資料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20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145B095-44CF-4A7A-B8D4-A5F6B6F344D4}"/>
              </a:ext>
            </a:extLst>
          </p:cNvPr>
          <p:cNvSpPr txBox="1"/>
          <p:nvPr/>
        </p:nvSpPr>
        <p:spPr>
          <a:xfrm>
            <a:off x="11255896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3546275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8886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3-2.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二、產品</a:t>
            </a: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服務專業能量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983432" y="954692"/>
            <a:ext cx="1080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國內外第三方機構之評</a:t>
            </a:r>
            <a:r>
              <a:rPr lang="zh-TW" altLang="en-US" sz="2400" b="1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測 、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調研或同儕評論報告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請附佐證資料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20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145B095-44CF-4A7A-B8D4-A5F6B6F344D4}"/>
              </a:ext>
            </a:extLst>
          </p:cNvPr>
          <p:cNvSpPr txBox="1"/>
          <p:nvPr/>
        </p:nvSpPr>
        <p:spPr>
          <a:xfrm>
            <a:off x="11255896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2922607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13384B8-A33F-40E4-94D8-114AFC498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540373"/>
              </p:ext>
            </p:extLst>
          </p:nvPr>
        </p:nvGraphicFramePr>
        <p:xfrm>
          <a:off x="695399" y="1196752"/>
          <a:ext cx="10795685" cy="496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7651">
                  <a:extLst>
                    <a:ext uri="{9D8B030D-6E8A-4147-A177-3AD203B41FA5}">
                      <a16:colId xmlns:a16="http://schemas.microsoft.com/office/drawing/2014/main" val="2452653127"/>
                    </a:ext>
                  </a:extLst>
                </a:gridCol>
                <a:gridCol w="9108034">
                  <a:extLst>
                    <a:ext uri="{9D8B030D-6E8A-4147-A177-3AD203B41FA5}">
                      <a16:colId xmlns:a16="http://schemas.microsoft.com/office/drawing/2014/main" val="2931457614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服務圖片</a:t>
                      </a:r>
                      <a:b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白底或去背圖檔</a:t>
                      </a: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614516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93D269A-68BE-40AA-8E5E-30C44D37E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65D768E0-A3E5-4648-A577-21D9DF981086}"/>
              </a:ext>
            </a:extLst>
          </p:cNvPr>
          <p:cNvSpPr txBox="1">
            <a:spLocks/>
          </p:cNvSpPr>
          <p:nvPr/>
        </p:nvSpPr>
        <p:spPr bwMode="auto">
          <a:xfrm>
            <a:off x="695399" y="195808"/>
            <a:ext cx="10873209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3-2.  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</a:rPr>
              <a:t>三 、產品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應用附加價值或服務創新與前瞻性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2934BED-D420-4931-9FAB-A61292FD5507}"/>
              </a:ext>
            </a:extLst>
          </p:cNvPr>
          <p:cNvSpPr txBox="1"/>
          <p:nvPr/>
        </p:nvSpPr>
        <p:spPr>
          <a:xfrm>
            <a:off x="11266938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2468404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8886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en-US" sz="36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44C9293-671C-4107-B8E0-99EC47F5F28C}"/>
              </a:ext>
            </a:extLst>
          </p:cNvPr>
          <p:cNvSpPr txBox="1"/>
          <p:nvPr/>
        </p:nvSpPr>
        <p:spPr>
          <a:xfrm>
            <a:off x="11255896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E80A261-7409-47D4-A86F-94E3C23A3450}"/>
              </a:ext>
            </a:extLst>
          </p:cNvPr>
          <p:cNvSpPr/>
          <p:nvPr/>
        </p:nvSpPr>
        <p:spPr>
          <a:xfrm>
            <a:off x="695400" y="1365346"/>
            <a:ext cx="8571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 	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產品架構之開放性及技術串接應用</a:t>
            </a:r>
            <a:endParaRPr lang="zh-TW" altLang="zh-TW" sz="2400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C82787E7-7A24-45BF-BE54-A46D7123A449}"/>
              </a:ext>
            </a:extLst>
          </p:cNvPr>
          <p:cNvSpPr txBox="1">
            <a:spLocks/>
          </p:cNvSpPr>
          <p:nvPr/>
        </p:nvSpPr>
        <p:spPr bwMode="auto">
          <a:xfrm>
            <a:off x="551384" y="369440"/>
            <a:ext cx="10873209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3-2.  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</a:rPr>
              <a:t>三 、產品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應用附加價值或服務創新與前瞻性</a:t>
            </a:r>
          </a:p>
        </p:txBody>
      </p:sp>
    </p:spTree>
    <p:extLst>
      <p:ext uri="{BB962C8B-B14F-4D97-AF65-F5344CB8AC3E}">
        <p14:creationId xmlns:p14="http://schemas.microsoft.com/office/powerpoint/2010/main" val="3623209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8886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en-US" sz="36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44C9293-671C-4107-B8E0-99EC47F5F28C}"/>
              </a:ext>
            </a:extLst>
          </p:cNvPr>
          <p:cNvSpPr txBox="1"/>
          <p:nvPr/>
        </p:nvSpPr>
        <p:spPr>
          <a:xfrm>
            <a:off x="11255896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E80A261-7409-47D4-A86F-94E3C23A3450}"/>
              </a:ext>
            </a:extLst>
          </p:cNvPr>
          <p:cNvSpPr/>
          <p:nvPr/>
        </p:nvSpPr>
        <p:spPr>
          <a:xfrm>
            <a:off x="683161" y="1398438"/>
            <a:ext cx="8571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	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產品於場域端應用之具體效益</a:t>
            </a:r>
            <a:endParaRPr lang="zh-TW" altLang="zh-TW" sz="2400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C82787E7-7A24-45BF-BE54-A46D7123A449}"/>
              </a:ext>
            </a:extLst>
          </p:cNvPr>
          <p:cNvSpPr txBox="1">
            <a:spLocks/>
          </p:cNvSpPr>
          <p:nvPr/>
        </p:nvSpPr>
        <p:spPr bwMode="auto">
          <a:xfrm>
            <a:off x="551384" y="369440"/>
            <a:ext cx="10873209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3-2.  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</a:rPr>
              <a:t>三 、產品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應用附加價值或服務創新與前瞻性</a:t>
            </a:r>
          </a:p>
        </p:txBody>
      </p:sp>
    </p:spTree>
    <p:extLst>
      <p:ext uri="{BB962C8B-B14F-4D97-AF65-F5344CB8AC3E}">
        <p14:creationId xmlns:p14="http://schemas.microsoft.com/office/powerpoint/2010/main" val="670343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8886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en-US" sz="36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44C9293-671C-4107-B8E0-99EC47F5F28C}"/>
              </a:ext>
            </a:extLst>
          </p:cNvPr>
          <p:cNvSpPr txBox="1"/>
          <p:nvPr/>
        </p:nvSpPr>
        <p:spPr>
          <a:xfrm>
            <a:off x="11255896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E80A261-7409-47D4-A86F-94E3C23A3450}"/>
              </a:ext>
            </a:extLst>
          </p:cNvPr>
          <p:cNvSpPr/>
          <p:nvPr/>
        </p:nvSpPr>
        <p:spPr>
          <a:xfrm>
            <a:off x="683161" y="1398438"/>
            <a:ext cx="8571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3.	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產品之技術或商業模式創新</a:t>
            </a:r>
            <a:endParaRPr lang="zh-TW" altLang="zh-TW" sz="2400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C82787E7-7A24-45BF-BE54-A46D7123A449}"/>
              </a:ext>
            </a:extLst>
          </p:cNvPr>
          <p:cNvSpPr txBox="1">
            <a:spLocks/>
          </p:cNvSpPr>
          <p:nvPr/>
        </p:nvSpPr>
        <p:spPr bwMode="auto">
          <a:xfrm>
            <a:off x="551384" y="369440"/>
            <a:ext cx="10873209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3-2.  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</a:rPr>
              <a:t>三 、產品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應用附加價值或服務創新與前瞻性</a:t>
            </a:r>
          </a:p>
        </p:txBody>
      </p:sp>
    </p:spTree>
    <p:extLst>
      <p:ext uri="{BB962C8B-B14F-4D97-AF65-F5344CB8AC3E}">
        <p14:creationId xmlns:p14="http://schemas.microsoft.com/office/powerpoint/2010/main" val="1565690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8886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en-US" sz="36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44C9293-671C-4107-B8E0-99EC47F5F28C}"/>
              </a:ext>
            </a:extLst>
          </p:cNvPr>
          <p:cNvSpPr txBox="1"/>
          <p:nvPr/>
        </p:nvSpPr>
        <p:spPr>
          <a:xfrm>
            <a:off x="11255896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E80A261-7409-47D4-A86F-94E3C23A3450}"/>
              </a:ext>
            </a:extLst>
          </p:cNvPr>
          <p:cNvSpPr/>
          <p:nvPr/>
        </p:nvSpPr>
        <p:spPr>
          <a:xfrm>
            <a:off x="683161" y="1398438"/>
            <a:ext cx="8571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4.	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服務應用或所使用之技術應用符合度</a:t>
            </a:r>
            <a:endParaRPr lang="zh-TW" altLang="zh-TW" sz="2400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C82787E7-7A24-45BF-BE54-A46D7123A449}"/>
              </a:ext>
            </a:extLst>
          </p:cNvPr>
          <p:cNvSpPr txBox="1">
            <a:spLocks/>
          </p:cNvSpPr>
          <p:nvPr/>
        </p:nvSpPr>
        <p:spPr bwMode="auto">
          <a:xfrm>
            <a:off x="551384" y="369440"/>
            <a:ext cx="10873209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3-2.  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</a:rPr>
              <a:t>三 、產品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應用附加價值或服務創新與前瞻性</a:t>
            </a:r>
          </a:p>
        </p:txBody>
      </p:sp>
    </p:spTree>
    <p:extLst>
      <p:ext uri="{BB962C8B-B14F-4D97-AF65-F5344CB8AC3E}">
        <p14:creationId xmlns:p14="http://schemas.microsoft.com/office/powerpoint/2010/main" val="329061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A38723-41EC-40A0-BC0F-86CB0DCF0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2"/>
            <a:ext cx="12186485" cy="993775"/>
          </a:xfrm>
        </p:spPr>
        <p:txBody>
          <a:bodyPr/>
          <a:lstStyle/>
          <a:p>
            <a:pPr algn="ctr"/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參選</a:t>
            </a:r>
            <a:r>
              <a:rPr kumimoji="1" lang="zh-TW" alt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單位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基本資料表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A8054F-C797-4A7E-A3C6-F7ACF11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D5BABC7-B7EC-4CBC-BB74-333010F4D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62078"/>
              </p:ext>
            </p:extLst>
          </p:nvPr>
        </p:nvGraphicFramePr>
        <p:xfrm>
          <a:off x="767408" y="1196752"/>
          <a:ext cx="10801200" cy="5040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452653127"/>
                    </a:ext>
                  </a:extLst>
                </a:gridCol>
                <a:gridCol w="8352928">
                  <a:extLst>
                    <a:ext uri="{9D8B030D-6E8A-4147-A177-3AD203B41FA5}">
                      <a16:colId xmlns:a16="http://schemas.microsoft.com/office/drawing/2014/main" val="2931457614"/>
                    </a:ext>
                  </a:extLst>
                </a:gridCol>
              </a:tblGrid>
              <a:tr h="6301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zh-TW" sz="1600" b="1" kern="1200" dirty="0">
                          <a:effectLst/>
                        </a:rPr>
                        <a:t>單位名稱</a:t>
                      </a:r>
                      <a:r>
                        <a:rPr lang="en-US" altLang="zh-TW" sz="1600" b="1" kern="1200" dirty="0">
                          <a:effectLst/>
                        </a:rPr>
                        <a:t>(</a:t>
                      </a:r>
                      <a:r>
                        <a:rPr lang="zh-TW" altLang="zh-TW" sz="1600" b="1" kern="1200" dirty="0">
                          <a:effectLst/>
                        </a:rPr>
                        <a:t>中文</a:t>
                      </a:r>
                      <a:r>
                        <a:rPr lang="en-US" altLang="zh-TW" sz="1600" b="1" kern="1200" dirty="0">
                          <a:effectLst/>
                        </a:rPr>
                        <a:t>)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582386"/>
                  </a:ext>
                </a:extLst>
              </a:tr>
              <a:tr h="6301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zh-TW" sz="1600" b="1" kern="1200" dirty="0">
                          <a:effectLst/>
                        </a:rPr>
                        <a:t>單位名稱</a:t>
                      </a:r>
                      <a:r>
                        <a:rPr lang="en-US" altLang="zh-TW" sz="1600" b="1" kern="1200" dirty="0">
                          <a:effectLst/>
                        </a:rPr>
                        <a:t>(</a:t>
                      </a:r>
                      <a:r>
                        <a:rPr lang="zh-TW" altLang="zh-TW" sz="1600" b="1" kern="1200" dirty="0">
                          <a:effectLst/>
                        </a:rPr>
                        <a:t>英文</a:t>
                      </a:r>
                      <a:r>
                        <a:rPr lang="en-US" altLang="zh-TW" sz="1600" b="1" kern="1200" dirty="0">
                          <a:effectLst/>
                        </a:rPr>
                        <a:t>)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9732322"/>
                  </a:ext>
                </a:extLst>
              </a:tr>
              <a:tr h="6301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zh-TW" sz="1600" b="1" kern="1200" dirty="0">
                          <a:effectLst/>
                        </a:rPr>
                        <a:t>單位名稱</a:t>
                      </a:r>
                      <a:r>
                        <a:rPr lang="en-US" altLang="zh-TW" sz="1600" b="1" kern="1200" dirty="0">
                          <a:effectLst/>
                        </a:rPr>
                        <a:t>(</a:t>
                      </a:r>
                      <a:r>
                        <a:rPr lang="zh-TW" altLang="zh-TW" sz="1600" b="1" kern="1200" dirty="0">
                          <a:effectLst/>
                        </a:rPr>
                        <a:t>英文縮寫</a:t>
                      </a:r>
                      <a:r>
                        <a:rPr lang="en-US" altLang="zh-TW" sz="1600" b="1" kern="1200" dirty="0">
                          <a:effectLst/>
                        </a:rPr>
                        <a:t>)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5614327"/>
                  </a:ext>
                </a:extLst>
              </a:tr>
              <a:tr h="6301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zh-TW" sz="1600" b="1" kern="1200" dirty="0">
                          <a:effectLst/>
                        </a:rPr>
                        <a:t>統一編號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614516"/>
                  </a:ext>
                </a:extLst>
              </a:tr>
              <a:tr h="6301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zh-TW" sz="1600" b="1" kern="1200" dirty="0">
                          <a:effectLst/>
                        </a:rPr>
                        <a:t>公司屬性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kern="1200" dirty="0">
                          <a:effectLst/>
                        </a:rPr>
                        <a:t>□</a:t>
                      </a:r>
                      <a:r>
                        <a:rPr lang="zh-TW" altLang="zh-TW" sz="1600" kern="1200" dirty="0">
                          <a:effectLst/>
                        </a:rPr>
                        <a:t>台商</a:t>
                      </a:r>
                      <a:r>
                        <a:rPr lang="zh-TW" altLang="en-US" sz="1600" kern="1200" dirty="0">
                          <a:effectLst/>
                        </a:rPr>
                        <a:t>      </a:t>
                      </a:r>
                      <a:endParaRPr lang="zh-TW" altLang="en-US" sz="1600" b="1" dirty="0">
                        <a:highlight>
                          <a:srgbClr val="00FFFF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8413644"/>
                  </a:ext>
                </a:extLst>
              </a:tr>
              <a:tr h="6301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zh-TW" sz="1600" b="1" kern="1200" dirty="0">
                          <a:effectLst/>
                        </a:rPr>
                        <a:t>聯絡地址</a:t>
                      </a:r>
                      <a:r>
                        <a:rPr lang="en-US" altLang="zh-TW" sz="1600" b="1" kern="1200" dirty="0">
                          <a:effectLst/>
                        </a:rPr>
                        <a:t>(</a:t>
                      </a:r>
                      <a:r>
                        <a:rPr lang="zh-TW" altLang="zh-TW" sz="1600" b="1" kern="1200" dirty="0">
                          <a:effectLst/>
                        </a:rPr>
                        <a:t>中文</a:t>
                      </a:r>
                      <a:r>
                        <a:rPr lang="en-US" altLang="zh-TW" sz="1600" b="1" kern="1200" dirty="0">
                          <a:effectLst/>
                        </a:rPr>
                        <a:t>)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121695"/>
                  </a:ext>
                </a:extLst>
              </a:tr>
              <a:tr h="63011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600" b="1" kern="1200" dirty="0">
                          <a:effectLst/>
                        </a:rPr>
                        <a:t>聯絡地址</a:t>
                      </a:r>
                      <a:r>
                        <a:rPr lang="en-US" altLang="zh-TW" sz="1600" b="1" kern="1200" dirty="0">
                          <a:effectLst/>
                        </a:rPr>
                        <a:t>(</a:t>
                      </a:r>
                      <a:r>
                        <a:rPr lang="zh-TW" altLang="zh-TW" sz="1600" b="1" kern="1200" dirty="0">
                          <a:effectLst/>
                        </a:rPr>
                        <a:t>英文</a:t>
                      </a:r>
                      <a:r>
                        <a:rPr lang="en-US" altLang="zh-TW" sz="1600" b="1" kern="1200" dirty="0">
                          <a:effectLst/>
                        </a:rPr>
                        <a:t>)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599511"/>
                  </a:ext>
                </a:extLst>
              </a:tr>
              <a:tr h="6301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公司</a:t>
                      </a:r>
                      <a:r>
                        <a:rPr lang="zh-TW" altLang="zh-TW" sz="1600" b="1" kern="1200" dirty="0">
                          <a:effectLst/>
                        </a:rPr>
                        <a:t>網站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highlight>
                            <a:srgbClr val="00FFFF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可直接連結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2715395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E58197F9-F4D2-44BC-93F8-3DC54FECD91F}"/>
              </a:ext>
            </a:extLst>
          </p:cNvPr>
          <p:cNvSpPr txBox="1"/>
          <p:nvPr/>
        </p:nvSpPr>
        <p:spPr>
          <a:xfrm>
            <a:off x="11255896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77F9C8F-72D5-471E-8F80-07494486E36F}"/>
              </a:ext>
            </a:extLst>
          </p:cNvPr>
          <p:cNvSpPr/>
          <p:nvPr/>
        </p:nvSpPr>
        <p:spPr>
          <a:xfrm>
            <a:off x="10670860" y="830414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必填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5705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z="1400" b="1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pPr>
                <a:defRPr/>
              </a:pPr>
              <a:t>20</a:t>
            </a:fld>
            <a:endParaRPr lang="en-US" altLang="zh-TW" sz="1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81200" y="0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lvl="0">
              <a:defRPr/>
            </a:pP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四、國內外市場潛力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951434" y="980728"/>
            <a:ext cx="8427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defRPr/>
            </a:pPr>
            <a:r>
              <a:rPr lang="en-US" altLang="zh-TW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公司營運現況</a:t>
            </a:r>
            <a:endParaRPr lang="zh-TW" altLang="zh-TW" sz="2400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941FF6E-F430-4484-A756-3A4ADC819216}"/>
              </a:ext>
            </a:extLst>
          </p:cNvPr>
          <p:cNvSpPr txBox="1"/>
          <p:nvPr/>
        </p:nvSpPr>
        <p:spPr>
          <a:xfrm>
            <a:off x="11255896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4115585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z="1400" b="1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pPr>
                <a:defRPr/>
              </a:pPr>
              <a:t>21</a:t>
            </a:fld>
            <a:endParaRPr lang="en-US" altLang="zh-TW" sz="1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839416" y="996207"/>
            <a:ext cx="8427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defRPr/>
            </a:pPr>
            <a:r>
              <a:rPr lang="en-US" altLang="zh-TW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產品</a:t>
            </a:r>
            <a:r>
              <a:rPr lang="en-US" altLang="zh-TW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服務市場銷售實績</a:t>
            </a:r>
            <a:endParaRPr lang="zh-TW" altLang="zh-TW" sz="2400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4E6C74-A0D2-433C-9258-3CFF8CA68CF8}"/>
              </a:ext>
            </a:extLst>
          </p:cNvPr>
          <p:cNvSpPr txBox="1"/>
          <p:nvPr/>
        </p:nvSpPr>
        <p:spPr>
          <a:xfrm>
            <a:off x="11250381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4216B0E8-FFC6-4E26-AC76-F9DE70C06D8E}"/>
              </a:ext>
            </a:extLst>
          </p:cNvPr>
          <p:cNvSpPr txBox="1">
            <a:spLocks/>
          </p:cNvSpPr>
          <p:nvPr/>
        </p:nvSpPr>
        <p:spPr bwMode="auto">
          <a:xfrm>
            <a:off x="1981200" y="0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lvl="0">
              <a:defRPr/>
            </a:pP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四、國內外市場潛力</a:t>
            </a:r>
          </a:p>
        </p:txBody>
      </p:sp>
    </p:spTree>
    <p:extLst>
      <p:ext uri="{BB962C8B-B14F-4D97-AF65-F5344CB8AC3E}">
        <p14:creationId xmlns:p14="http://schemas.microsoft.com/office/powerpoint/2010/main" val="1281813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z="1400" b="1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pPr>
                <a:defRPr/>
              </a:pPr>
              <a:t>22</a:t>
            </a:fld>
            <a:endParaRPr lang="en-US" altLang="zh-TW" sz="1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695400" y="996207"/>
            <a:ext cx="8427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defRPr/>
            </a:pPr>
            <a:r>
              <a:rPr lang="en-US" altLang="zh-TW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行銷推廣作法</a:t>
            </a:r>
            <a:endParaRPr lang="zh-TW" altLang="zh-TW" sz="2400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2D6F200-1272-4C87-AE0C-727A8719C114}"/>
              </a:ext>
            </a:extLst>
          </p:cNvPr>
          <p:cNvSpPr txBox="1"/>
          <p:nvPr/>
        </p:nvSpPr>
        <p:spPr>
          <a:xfrm>
            <a:off x="11250381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53E09B0-9033-477C-B107-F57A0CA00BC1}"/>
              </a:ext>
            </a:extLst>
          </p:cNvPr>
          <p:cNvSpPr txBox="1">
            <a:spLocks/>
          </p:cNvSpPr>
          <p:nvPr/>
        </p:nvSpPr>
        <p:spPr bwMode="auto">
          <a:xfrm>
            <a:off x="1981200" y="0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lvl="0">
              <a:defRPr/>
            </a:pP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四、國內外市場潛力</a:t>
            </a:r>
          </a:p>
        </p:txBody>
      </p:sp>
    </p:spTree>
    <p:extLst>
      <p:ext uri="{BB962C8B-B14F-4D97-AF65-F5344CB8AC3E}">
        <p14:creationId xmlns:p14="http://schemas.microsoft.com/office/powerpoint/2010/main" val="1335621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z="1400" b="1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pPr>
                <a:defRPr/>
              </a:pPr>
              <a:t>23</a:t>
            </a:fld>
            <a:endParaRPr lang="en-US" altLang="zh-TW" sz="1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839416" y="980728"/>
            <a:ext cx="8427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US" altLang="zh-TW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4.</a:t>
            </a:r>
            <a:r>
              <a:rPr lang="zh-TW" altLang="en-US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未來拓展海外市場、發展跨國合作之規劃</a:t>
            </a:r>
            <a:endParaRPr lang="zh-TW" altLang="zh-TW" sz="2400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A890EC7-2841-4360-9A5B-563C8BF8EEBB}"/>
              </a:ext>
            </a:extLst>
          </p:cNvPr>
          <p:cNvSpPr txBox="1"/>
          <p:nvPr/>
        </p:nvSpPr>
        <p:spPr>
          <a:xfrm>
            <a:off x="11255896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B21C035-7DCB-4BAD-BBED-A5381D4BA998}"/>
              </a:ext>
            </a:extLst>
          </p:cNvPr>
          <p:cNvSpPr txBox="1">
            <a:spLocks/>
          </p:cNvSpPr>
          <p:nvPr/>
        </p:nvSpPr>
        <p:spPr bwMode="auto">
          <a:xfrm>
            <a:off x="1981200" y="0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lvl="0">
              <a:defRPr/>
            </a:pP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四、國內外市場潛力</a:t>
            </a:r>
          </a:p>
        </p:txBody>
      </p:sp>
    </p:spTree>
    <p:extLst>
      <p:ext uri="{BB962C8B-B14F-4D97-AF65-F5344CB8AC3E}">
        <p14:creationId xmlns:p14="http://schemas.microsoft.com/office/powerpoint/2010/main" val="1010463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690540-372E-4338-9371-F049DDCB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88640"/>
            <a:ext cx="11897816" cy="805135"/>
          </a:xfrm>
        </p:spPr>
        <p:txBody>
          <a:bodyPr/>
          <a:lstStyle/>
          <a:p>
            <a:pPr algn="ctr"/>
            <a:r>
              <a:rPr lang="en-US" altLang="zh-TW" sz="3600" b="1">
                <a:latin typeface="微軟正黑體" panose="020B0604030504040204" pitchFamily="34" charset="-120"/>
              </a:rPr>
              <a:t>4-1   </a:t>
            </a:r>
            <a:r>
              <a:rPr lang="zh-TW" altLang="en-US" sz="3600" b="1" dirty="0">
                <a:latin typeface="微軟正黑體" panose="020B0604030504040204" pitchFamily="34" charset="-120"/>
              </a:rPr>
              <a:t>其他評選項目佐證資料</a:t>
            </a:r>
            <a:r>
              <a:rPr lang="en-US" altLang="zh-TW" sz="3600" b="1" dirty="0">
                <a:latin typeface="微軟正黑體" panose="020B0604030504040204" pitchFamily="34" charset="-120"/>
              </a:rPr>
              <a:t>_</a:t>
            </a:r>
            <a:r>
              <a:rPr lang="zh-TW" altLang="en-US" sz="3600" b="1" dirty="0">
                <a:latin typeface="微軟正黑體" panose="020B0604030504040204" pitchFamily="34" charset="-120"/>
              </a:rPr>
              <a:t> </a:t>
            </a:r>
            <a:r>
              <a:rPr lang="en-US" altLang="zh-TW" sz="3600" b="1" dirty="0">
                <a:latin typeface="微軟正黑體" panose="020B0604030504040204" pitchFamily="34" charset="-120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</a:rPr>
              <a:t>另匯出</a:t>
            </a:r>
            <a:r>
              <a:rPr lang="en-US" altLang="zh-TW" sz="3600" b="1" dirty="0">
                <a:latin typeface="微軟正黑體" panose="020B0604030504040204" pitchFamily="34" charset="-120"/>
              </a:rPr>
              <a:t>PDF</a:t>
            </a:r>
            <a:r>
              <a:rPr lang="zh-TW" altLang="en-US" sz="3600" b="1" dirty="0">
                <a:latin typeface="微軟正黑體" panose="020B0604030504040204" pitchFamily="34" charset="-120"/>
              </a:rPr>
              <a:t>檔</a:t>
            </a:r>
            <a:r>
              <a:rPr lang="en-US" altLang="zh-TW" sz="3600" b="1" dirty="0">
                <a:latin typeface="微軟正黑體" panose="020B0604030504040204" pitchFamily="34" charset="-120"/>
              </a:rPr>
              <a:t>)</a:t>
            </a:r>
            <a:r>
              <a:rPr lang="zh-TW" altLang="en-US" sz="3600" b="1" dirty="0">
                <a:latin typeface="微軟正黑體" panose="020B0604030504040204" pitchFamily="34" charset="-120"/>
              </a:rPr>
              <a:t> 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9B7C200-108A-4255-B94C-87C24B33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E26B1C1-696A-4092-9A96-6C45A2FAB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63329"/>
              </p:ext>
            </p:extLst>
          </p:nvPr>
        </p:nvGraphicFramePr>
        <p:xfrm>
          <a:off x="695399" y="1196752"/>
          <a:ext cx="10795685" cy="496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7651">
                  <a:extLst>
                    <a:ext uri="{9D8B030D-6E8A-4147-A177-3AD203B41FA5}">
                      <a16:colId xmlns:a16="http://schemas.microsoft.com/office/drawing/2014/main" val="2452653127"/>
                    </a:ext>
                  </a:extLst>
                </a:gridCol>
                <a:gridCol w="9108034">
                  <a:extLst>
                    <a:ext uri="{9D8B030D-6E8A-4147-A177-3AD203B41FA5}">
                      <a16:colId xmlns:a16="http://schemas.microsoft.com/office/drawing/2014/main" val="2931457614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其他</a:t>
                      </a:r>
                      <a:r>
                        <a:rPr lang="zh-TW" altLang="en-US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證明</a:t>
                      </a:r>
                      <a:endParaRPr lang="en-US" altLang="zh-TW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(EX: </a:t>
                      </a: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請提供產品上掛審核通過頁面截圖即可</a:t>
                      </a: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614516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5001EF9E-65B9-4A9A-9ADB-1516B2321D04}"/>
              </a:ext>
            </a:extLst>
          </p:cNvPr>
          <p:cNvSpPr txBox="1"/>
          <p:nvPr/>
        </p:nvSpPr>
        <p:spPr>
          <a:xfrm>
            <a:off x="10632504" y="0"/>
            <a:ext cx="155949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非必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</a:t>
            </a:r>
          </a:p>
        </p:txBody>
      </p:sp>
    </p:spTree>
    <p:extLst>
      <p:ext uri="{BB962C8B-B14F-4D97-AF65-F5344CB8AC3E}">
        <p14:creationId xmlns:p14="http://schemas.microsoft.com/office/powerpoint/2010/main" val="1350394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0D8AA7-7A3C-4BF4-BA91-CA87477E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86485" cy="993775"/>
          </a:xfrm>
        </p:spPr>
        <p:txBody>
          <a:bodyPr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文件檢查表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0A906C-6D19-473B-9775-0BBE2288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8C798DF-EA16-4AFF-9D19-50609F362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060022"/>
              </p:ext>
            </p:extLst>
          </p:nvPr>
        </p:nvGraphicFramePr>
        <p:xfrm>
          <a:off x="926164" y="1017510"/>
          <a:ext cx="10529041" cy="44705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0047">
                  <a:extLst>
                    <a:ext uri="{9D8B030D-6E8A-4147-A177-3AD203B41FA5}">
                      <a16:colId xmlns:a16="http://schemas.microsoft.com/office/drawing/2014/main" val="2030979025"/>
                    </a:ext>
                  </a:extLst>
                </a:gridCol>
                <a:gridCol w="3289530">
                  <a:extLst>
                    <a:ext uri="{9D8B030D-6E8A-4147-A177-3AD203B41FA5}">
                      <a16:colId xmlns:a16="http://schemas.microsoft.com/office/drawing/2014/main" val="1503073193"/>
                    </a:ext>
                  </a:extLst>
                </a:gridCol>
                <a:gridCol w="5999464">
                  <a:extLst>
                    <a:ext uri="{9D8B030D-6E8A-4147-A177-3AD203B41FA5}">
                      <a16:colId xmlns:a16="http://schemas.microsoft.com/office/drawing/2014/main" val="2791690235"/>
                    </a:ext>
                  </a:extLst>
                </a:gridCol>
              </a:tblGrid>
              <a:tr h="3416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請勾選已完成之項目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須繳交文件項目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備註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2764187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+mn-ea"/>
                        </a:rPr>
                        <a:t>1-1 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+mn-ea"/>
                        </a:rPr>
                        <a:t>參選單位 基本資料表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409353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+mn-ea"/>
                        </a:rPr>
                        <a:t>2-1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+mn-ea"/>
                        </a:rPr>
                        <a:t> 參選單位 資格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07675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0" dirty="0">
                          <a:latin typeface="微軟正黑體" panose="020B0604030504040204" pitchFamily="34" charset="-120"/>
                          <a:ea typeface="+mn-ea"/>
                        </a:rPr>
                        <a:t>3-1</a:t>
                      </a:r>
                      <a:r>
                        <a:rPr lang="zh-TW" altLang="en-US" sz="1600" b="1" kern="0" dirty="0">
                          <a:latin typeface="微軟正黑體" panose="020B0604030504040204" pitchFamily="34" charset="-120"/>
                          <a:ea typeface="+mn-ea"/>
                        </a:rPr>
                        <a:t> 參選產品</a:t>
                      </a:r>
                      <a:r>
                        <a:rPr lang="en-US" altLang="zh-TW" sz="1600" b="1" kern="0" dirty="0">
                          <a:latin typeface="微軟正黑體" panose="020B0604030504040204" pitchFamily="34" charset="-120"/>
                          <a:ea typeface="+mn-ea"/>
                        </a:rPr>
                        <a:t>/</a:t>
                      </a:r>
                      <a:r>
                        <a:rPr lang="zh-TW" altLang="en-US" sz="1600" b="1" kern="0" dirty="0">
                          <a:latin typeface="微軟正黑體" panose="020B0604030504040204" pitchFamily="34" charset="-120"/>
                          <a:ea typeface="+mn-ea"/>
                        </a:rPr>
                        <a:t>服務資料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131175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+mn-ea"/>
                        </a:rPr>
                        <a:t>3-2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+mn-ea"/>
                        </a:rPr>
                        <a:t>  一、</a:t>
                      </a:r>
                      <a:r>
                        <a:rPr lang="zh-TW" altLang="en-US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產品</a:t>
                      </a:r>
                      <a:r>
                        <a:rPr lang="en-US" altLang="zh-TW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/</a:t>
                      </a:r>
                      <a:r>
                        <a:rPr lang="zh-TW" altLang="en-US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服務功能與特色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9775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>
                          <a:latin typeface="微軟正黑體" panose="020B0604030504040204" pitchFamily="34" charset="-120"/>
                          <a:ea typeface="+mn-ea"/>
                        </a:rPr>
                        <a:t>3-2  </a:t>
                      </a:r>
                      <a:r>
                        <a:rPr lang="zh-TW" altLang="en-US" sz="1600" b="1" ker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二</a:t>
                      </a:r>
                      <a:r>
                        <a:rPr lang="zh-TW" altLang="en-US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、產品</a:t>
                      </a:r>
                      <a:r>
                        <a:rPr lang="en-US" altLang="zh-TW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/</a:t>
                      </a:r>
                      <a:r>
                        <a:rPr lang="zh-TW" altLang="en-US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服務專業能量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356409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+mn-ea"/>
                        </a:rPr>
                        <a:t>3-2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+mn-ea"/>
                        </a:rPr>
                        <a:t>  三、</a:t>
                      </a:r>
                      <a:r>
                        <a:rPr lang="zh-TW" altLang="en-US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</a:rPr>
                        <a:t>產品</a:t>
                      </a:r>
                      <a:r>
                        <a:rPr lang="zh-TW" altLang="en-US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應用附加價值或服務       </a:t>
                      </a:r>
                      <a:endParaRPr lang="en-US" altLang="zh-TW" sz="1600" b="1" kern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                </a:t>
                      </a:r>
                      <a:r>
                        <a:rPr lang="zh-TW" altLang="en-US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創新與前瞻性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751884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+mn-ea"/>
                        </a:rPr>
                        <a:t>3-2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+mn-ea"/>
                        </a:rPr>
                        <a:t>  四、</a:t>
                      </a:r>
                      <a:r>
                        <a:rPr lang="zh-TW" altLang="en-US" sz="1600" b="1" kern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國內外市場潛力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456088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+mn-ea"/>
                        </a:rPr>
                        <a:t>4-1   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+mn-ea"/>
                        </a:rPr>
                        <a:t>其他評選項目 佐證資料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+mn-ea"/>
                        </a:rPr>
                        <a:t>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+mn-ea"/>
                        </a:rPr>
                        <a:t>(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+mn-ea"/>
                        </a:rPr>
                        <a:t>非必繳 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佐證資料請隨說明附於此簡報中或請依評分項目及說明順序，另彙整成一份</a:t>
                      </a:r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PDF</a:t>
                      </a:r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檔上傳系統，格式不限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824062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+mn-ea"/>
                        </a:rPr>
                        <a:t>附件一、個資同意書 </a:t>
                      </a:r>
                      <a:endParaRPr lang="zh-TW" altLang="en-US" sz="1600" b="1" kern="0" dirty="0">
                        <a:latin typeface="微軟正黑體" panose="020B0604030504040204" pitchFamily="34" charset="-12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+mn-ea"/>
                        </a:rPr>
                        <a:t>須用印後，單獨上傳系統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427275"/>
                  </a:ext>
                </a:extLst>
              </a:tr>
              <a:tr h="341652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0" dirty="0">
                          <a:latin typeface="微軟正黑體" panose="020B0604030504040204" pitchFamily="34" charset="-120"/>
                          <a:ea typeface="+mn-ea"/>
                        </a:rPr>
                        <a:t>附件二、參選同意書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</a:rPr>
                        <a:t>須用印後，單獨上傳系統</a:t>
                      </a:r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773268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D02CADD7-F539-4ADD-A530-CF599DC96BD9}"/>
              </a:ext>
            </a:extLst>
          </p:cNvPr>
          <p:cNvSpPr txBox="1"/>
          <p:nvPr/>
        </p:nvSpPr>
        <p:spPr>
          <a:xfrm>
            <a:off x="11255896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218890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A8054F-C797-4A7E-A3C6-F7ACF11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D5BABC7-B7EC-4CBC-BB74-333010F4D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994861"/>
              </p:ext>
            </p:extLst>
          </p:nvPr>
        </p:nvGraphicFramePr>
        <p:xfrm>
          <a:off x="623392" y="1196752"/>
          <a:ext cx="11017223" cy="504056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452653127"/>
                    </a:ext>
                  </a:extLst>
                </a:gridCol>
                <a:gridCol w="2394063">
                  <a:extLst>
                    <a:ext uri="{9D8B030D-6E8A-4147-A177-3AD203B41FA5}">
                      <a16:colId xmlns:a16="http://schemas.microsoft.com/office/drawing/2014/main" val="2426159743"/>
                    </a:ext>
                  </a:extLst>
                </a:gridCol>
                <a:gridCol w="1722284">
                  <a:extLst>
                    <a:ext uri="{9D8B030D-6E8A-4147-A177-3AD203B41FA5}">
                      <a16:colId xmlns:a16="http://schemas.microsoft.com/office/drawing/2014/main" val="2870685570"/>
                    </a:ext>
                  </a:extLst>
                </a:gridCol>
                <a:gridCol w="2200696">
                  <a:extLst>
                    <a:ext uri="{9D8B030D-6E8A-4147-A177-3AD203B41FA5}">
                      <a16:colId xmlns:a16="http://schemas.microsoft.com/office/drawing/2014/main" val="3943276482"/>
                    </a:ext>
                  </a:extLst>
                </a:gridCol>
                <a:gridCol w="2683956">
                  <a:extLst>
                    <a:ext uri="{9D8B030D-6E8A-4147-A177-3AD203B41FA5}">
                      <a16:colId xmlns:a16="http://schemas.microsoft.com/office/drawing/2014/main" val="1907961476"/>
                    </a:ext>
                  </a:extLst>
                </a:gridCol>
              </a:tblGrid>
              <a:tr h="7240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成立年份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西元年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負責人姓名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</a:rPr>
                        <a:t>單位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LOGO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</a:rPr>
                        <a:t>圖檔</a:t>
                      </a:r>
                      <a:br>
                        <a:rPr lang="en-US" altLang="zh-TW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sz="12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1200" b="1" dirty="0">
                          <a:solidFill>
                            <a:schemeClr val="tx1"/>
                          </a:solidFill>
                        </a:rPr>
                        <a:t>白底或去背圖檔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582386"/>
                  </a:ext>
                </a:extLst>
              </a:tr>
              <a:tr h="712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單位電話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單位傳真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9732322"/>
                  </a:ext>
                </a:extLst>
              </a:tr>
              <a:tr h="7774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資本額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請註明幣別，單位：元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員工總數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5614327"/>
                  </a:ext>
                </a:extLst>
              </a:tr>
              <a:tr h="49410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本案聯絡窗口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3695661"/>
                  </a:ext>
                </a:extLst>
              </a:tr>
              <a:tr h="7774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職稱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3757464"/>
                  </a:ext>
                </a:extLst>
              </a:tr>
              <a:tr h="7774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聯絡電話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手機號碼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4679830"/>
                  </a:ext>
                </a:extLst>
              </a:tr>
              <a:tr h="7774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電子信箱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612572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154C1C50-D0CD-40A7-B13D-37140437B0C2}"/>
              </a:ext>
            </a:extLst>
          </p:cNvPr>
          <p:cNvSpPr txBox="1"/>
          <p:nvPr/>
        </p:nvSpPr>
        <p:spPr>
          <a:xfrm>
            <a:off x="11250381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92F72E74-FBC5-4830-9B3B-985472DBDF2F}"/>
              </a:ext>
            </a:extLst>
          </p:cNvPr>
          <p:cNvSpPr txBox="1">
            <a:spLocks/>
          </p:cNvSpPr>
          <p:nvPr/>
        </p:nvSpPr>
        <p:spPr>
          <a:xfrm>
            <a:off x="0" y="382"/>
            <a:ext cx="12186485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en-US" sz="3600" b="1" dirty="0">
                <a:latin typeface="微軟正黑體" panose="020B0604030504040204" pitchFamily="34" charset="-120"/>
              </a:rPr>
              <a:t>參選</a:t>
            </a:r>
            <a:r>
              <a:rPr kumimoji="1" lang="zh-TW" alt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單位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基本資料表</a:t>
            </a:r>
          </a:p>
        </p:txBody>
      </p:sp>
    </p:spTree>
    <p:extLst>
      <p:ext uri="{BB962C8B-B14F-4D97-AF65-F5344CB8AC3E}">
        <p14:creationId xmlns:p14="http://schemas.microsoft.com/office/powerpoint/2010/main" val="118206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A8054F-C797-4A7E-A3C6-F7ACF11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D5BABC7-B7EC-4CBC-BB74-333010F4D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36527"/>
              </p:ext>
            </p:extLst>
          </p:nvPr>
        </p:nvGraphicFramePr>
        <p:xfrm>
          <a:off x="623392" y="1196752"/>
          <a:ext cx="11161240" cy="496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4798">
                  <a:extLst>
                    <a:ext uri="{9D8B030D-6E8A-4147-A177-3AD203B41FA5}">
                      <a16:colId xmlns:a16="http://schemas.microsoft.com/office/drawing/2014/main" val="2452653127"/>
                    </a:ext>
                  </a:extLst>
                </a:gridCol>
                <a:gridCol w="9416442">
                  <a:extLst>
                    <a:ext uri="{9D8B030D-6E8A-4147-A177-3AD203B41FA5}">
                      <a16:colId xmlns:a16="http://schemas.microsoft.com/office/drawing/2014/main" val="2931457614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*</a:t>
                      </a: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單位簡介</a:t>
                      </a:r>
                      <a:endParaRPr lang="en-US" altLang="zh-TW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請勿超過一頁</a:t>
                      </a: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b="1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Times New Roman" panose="02020603050405020304" pitchFamily="18" charset="0"/>
                        </a:rPr>
                        <a:t>限</a:t>
                      </a: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TW" altLang="en-US" sz="1200" b="1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Times New Roman" panose="02020603050405020304" pitchFamily="18" charset="0"/>
                        </a:rPr>
                        <a:t>字數內</a:t>
                      </a: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614516"/>
                  </a:ext>
                </a:extLst>
              </a:tr>
            </a:tbl>
          </a:graphicData>
        </a:graphic>
      </p:graphicFrame>
      <p:sp>
        <p:nvSpPr>
          <p:cNvPr id="8" name="標題 1">
            <a:extLst>
              <a:ext uri="{FF2B5EF4-FFF2-40B4-BE49-F238E27FC236}">
                <a16:creationId xmlns:a16="http://schemas.microsoft.com/office/drawing/2014/main" id="{E1B67ADD-8A7C-4FDA-9E9D-047D57BB2BBA}"/>
              </a:ext>
            </a:extLst>
          </p:cNvPr>
          <p:cNvSpPr txBox="1">
            <a:spLocks/>
          </p:cNvSpPr>
          <p:nvPr/>
        </p:nvSpPr>
        <p:spPr>
          <a:xfrm>
            <a:off x="0" y="382"/>
            <a:ext cx="12186485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en-US" sz="3600" b="1" dirty="0">
                <a:latin typeface="微軟正黑體" panose="020B0604030504040204" pitchFamily="34" charset="-120"/>
              </a:rPr>
              <a:t>參選</a:t>
            </a:r>
            <a:r>
              <a:rPr kumimoji="1" lang="zh-TW" alt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單位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基本資料表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366F5CC-6460-4BCB-B3C5-E0DAA641639B}"/>
              </a:ext>
            </a:extLst>
          </p:cNvPr>
          <p:cNvSpPr txBox="1"/>
          <p:nvPr/>
        </p:nvSpPr>
        <p:spPr>
          <a:xfrm>
            <a:off x="11250381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341740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A38723-41EC-40A0-BC0F-86CB0DCF0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06" y="5796"/>
            <a:ext cx="12192000" cy="993775"/>
          </a:xfrm>
        </p:spPr>
        <p:txBody>
          <a:bodyPr/>
          <a:lstStyle/>
          <a:p>
            <a:pPr algn="ctr"/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2-1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參選單位 資格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A8054F-C797-4A7E-A3C6-F7ACF11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D5BABC7-B7EC-4CBC-BB74-333010F4D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905229"/>
              </p:ext>
            </p:extLst>
          </p:nvPr>
        </p:nvGraphicFramePr>
        <p:xfrm>
          <a:off x="695400" y="999571"/>
          <a:ext cx="10798442" cy="36142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8442">
                  <a:extLst>
                    <a:ext uri="{9D8B030D-6E8A-4147-A177-3AD203B41FA5}">
                      <a16:colId xmlns:a16="http://schemas.microsoft.com/office/drawing/2014/main" val="2452653127"/>
                    </a:ext>
                  </a:extLst>
                </a:gridCol>
              </a:tblGrid>
              <a:tr h="5434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參選廠商資格</a:t>
                      </a:r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82386"/>
                  </a:ext>
                </a:extLst>
              </a:tr>
              <a:tr h="3070855"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uLnTx/>
                        <a:uFillTx/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□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為國內依法登記成立之獨資、合夥、有限合夥事業或公司，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並</a:t>
                      </a: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不得為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經濟部投資審議司公告之</a:t>
                      </a: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陸資企業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。 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732322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0655003F-61CC-4129-880D-2D03F9A15BDC}"/>
              </a:ext>
            </a:extLst>
          </p:cNvPr>
          <p:cNvSpPr txBox="1"/>
          <p:nvPr/>
        </p:nvSpPr>
        <p:spPr>
          <a:xfrm>
            <a:off x="11255896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208910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>
            <a:extLst>
              <a:ext uri="{FF2B5EF4-FFF2-40B4-BE49-F238E27FC236}">
                <a16:creationId xmlns:a16="http://schemas.microsoft.com/office/drawing/2014/main" id="{E31F4316-CDFE-4458-BD2A-7A2923986F2D}"/>
              </a:ext>
            </a:extLst>
          </p:cNvPr>
          <p:cNvSpPr txBox="1">
            <a:spLocks/>
          </p:cNvSpPr>
          <p:nvPr/>
        </p:nvSpPr>
        <p:spPr bwMode="auto">
          <a:xfrm>
            <a:off x="-28075" y="2030"/>
            <a:ext cx="1218648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2-2 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參選單位 資格佐證資料</a:t>
            </a:r>
            <a:endParaRPr lang="zh-TW" altLang="en-US" sz="3600" kern="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9B7C200-108A-4255-B94C-87C24B33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E26B1C1-696A-4092-9A96-6C45A2FAB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10009"/>
              </p:ext>
            </p:extLst>
          </p:nvPr>
        </p:nvGraphicFramePr>
        <p:xfrm>
          <a:off x="695400" y="1196752"/>
          <a:ext cx="10795684" cy="496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452653127"/>
                    </a:ext>
                  </a:extLst>
                </a:gridCol>
                <a:gridCol w="9067492">
                  <a:extLst>
                    <a:ext uri="{9D8B030D-6E8A-4147-A177-3AD203B41FA5}">
                      <a16:colId xmlns:a16="http://schemas.microsoft.com/office/drawing/2014/main" val="2931457614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*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營利事業登記證明</a:t>
                      </a:r>
                    </a:p>
                    <a:p>
                      <a:pPr algn="ctr"/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(PDF</a:t>
                      </a: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或截圖皆可</a:t>
                      </a: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614516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330CC0E4-AC18-4276-8C2F-C68FDD74447C}"/>
              </a:ext>
            </a:extLst>
          </p:cNvPr>
          <p:cNvSpPr txBox="1"/>
          <p:nvPr/>
        </p:nvSpPr>
        <p:spPr>
          <a:xfrm>
            <a:off x="11266938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337144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C8EC56A-06F4-4B1B-A71A-FC9992AC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0FFDB3A3-CE2F-4479-867F-4B08E3062D9C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121920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3-1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參選產品</a:t>
            </a: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服務資料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E5766D4-0A09-480A-8D7B-59CC2C13EDCB}"/>
              </a:ext>
            </a:extLst>
          </p:cNvPr>
          <p:cNvSpPr txBox="1"/>
          <p:nvPr/>
        </p:nvSpPr>
        <p:spPr>
          <a:xfrm>
            <a:off x="11255896" y="0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ED9F8F9-E43E-40B3-99BF-1E0F026EE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400257"/>
              </p:ext>
            </p:extLst>
          </p:nvPr>
        </p:nvGraphicFramePr>
        <p:xfrm>
          <a:off x="623392" y="1220358"/>
          <a:ext cx="10867693" cy="4512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161">
                  <a:extLst>
                    <a:ext uri="{9D8B030D-6E8A-4147-A177-3AD203B41FA5}">
                      <a16:colId xmlns:a16="http://schemas.microsoft.com/office/drawing/2014/main" val="2452653127"/>
                    </a:ext>
                  </a:extLst>
                </a:gridCol>
                <a:gridCol w="2899532">
                  <a:extLst>
                    <a:ext uri="{9D8B030D-6E8A-4147-A177-3AD203B41FA5}">
                      <a16:colId xmlns:a16="http://schemas.microsoft.com/office/drawing/2014/main" val="2931457614"/>
                    </a:ext>
                  </a:extLst>
                </a:gridCol>
                <a:gridCol w="2174649">
                  <a:extLst>
                    <a:ext uri="{9D8B030D-6E8A-4147-A177-3AD203B41FA5}">
                      <a16:colId xmlns:a16="http://schemas.microsoft.com/office/drawing/2014/main" val="2870685570"/>
                    </a:ext>
                  </a:extLst>
                </a:gridCol>
                <a:gridCol w="3691351">
                  <a:extLst>
                    <a:ext uri="{9D8B030D-6E8A-4147-A177-3AD203B41FA5}">
                      <a16:colId xmlns:a16="http://schemas.microsoft.com/office/drawing/2014/main" val="3943276482"/>
                    </a:ext>
                  </a:extLst>
                </a:gridCol>
              </a:tblGrid>
              <a:tr h="12612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產品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服務名稱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中文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產品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服務簡稱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中文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限</a:t>
                      </a:r>
                      <a:r>
                        <a:rPr lang="en-US" altLang="zh-TW" sz="105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05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個字，將用於獎座刻字</a:t>
                      </a:r>
                      <a:endParaRPr lang="en-US" altLang="zh-TW" sz="105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5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※</a:t>
                      </a:r>
                      <a:r>
                        <a:rPr lang="zh-TW" altLang="en-US" sz="105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無中文名稱請填英文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582386"/>
                  </a:ext>
                </a:extLst>
              </a:tr>
              <a:tr h="1070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產品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服務名稱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產品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服務簡稱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限</a:t>
                      </a:r>
                      <a:r>
                        <a:rPr lang="en-US" altLang="zh-TW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</a:t>
                      </a:r>
                      <a:r>
                        <a:rPr lang="zh-TW" altLang="en-US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個字，將用於獎座刻字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9732322"/>
                  </a:ext>
                </a:extLst>
              </a:tr>
              <a:tr h="10904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產品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服務</a:t>
                      </a:r>
                      <a:b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</a:b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型號或版本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產品尺寸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重量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長*寬*高，單位：公分</a:t>
                      </a:r>
                      <a:r>
                        <a:rPr lang="en-US" altLang="zh-TW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公斤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3757464"/>
                  </a:ext>
                </a:extLst>
              </a:tr>
              <a:tr h="10904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發佈日期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西元年</a:t>
                      </a:r>
                      <a:r>
                        <a:rPr lang="en-US" altLang="zh-TW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en-US" altLang="zh-TW" sz="105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產品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服務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線上型錄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影片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05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請提供連結網址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4612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062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05D3E6-742E-43EE-BB2A-A2D42BE3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348880"/>
            <a:ext cx="11377264" cy="1325563"/>
          </a:xfrm>
        </p:spPr>
        <p:txBody>
          <a:bodyPr/>
          <a:lstStyle/>
          <a:p>
            <a:pPr algn="ctr"/>
            <a:r>
              <a:rPr lang="en-US" altLang="zh-TW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3-2  </a:t>
            </a:r>
            <a:r>
              <a:rPr lang="zh-TW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請依據獎項評選標準各說明項目提列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ECD3BD5-7F72-4CA8-B116-FBA3A872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2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858582-B3D2-4D27-ADBB-4EEA7D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44FD-8A03-4CD1-94DA-F7D2DA0F3B1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2002871-16EA-4B06-A58E-B4A8ADD9AAB7}"/>
              </a:ext>
            </a:extLst>
          </p:cNvPr>
          <p:cNvSpPr txBox="1">
            <a:spLocks/>
          </p:cNvSpPr>
          <p:nvPr/>
        </p:nvSpPr>
        <p:spPr bwMode="auto">
          <a:xfrm>
            <a:off x="1973535" y="-13047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3-2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一、產品</a:t>
            </a:r>
            <a:r>
              <a:rPr lang="en-US" altLang="zh-TW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服務功能與特色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0211D3-6A23-4003-A723-983CAA1959D9}"/>
              </a:ext>
            </a:extLst>
          </p:cNvPr>
          <p:cNvSpPr/>
          <p:nvPr/>
        </p:nvSpPr>
        <p:spPr>
          <a:xfrm>
            <a:off x="767408" y="980728"/>
            <a:ext cx="9451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產品功能與特色介紹或服務流程及服務運作機制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限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100~200 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字數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zh-TW" sz="20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30762A6-FD2D-4C80-86E3-7710F4F1904A}"/>
              </a:ext>
            </a:extLst>
          </p:cNvPr>
          <p:cNvSpPr txBox="1"/>
          <p:nvPr/>
        </p:nvSpPr>
        <p:spPr>
          <a:xfrm>
            <a:off x="11250381" y="-13047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必繳</a:t>
            </a:r>
          </a:p>
        </p:txBody>
      </p:sp>
    </p:spTree>
    <p:extLst>
      <p:ext uri="{BB962C8B-B14F-4D97-AF65-F5344CB8AC3E}">
        <p14:creationId xmlns:p14="http://schemas.microsoft.com/office/powerpoint/2010/main" val="369050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6067</TotalTime>
  <Words>938</Words>
  <Application>Microsoft Office PowerPoint</Application>
  <PresentationFormat>寬螢幕</PresentationFormat>
  <Paragraphs>169</Paragraphs>
  <Slides>25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4" baseType="lpstr">
      <vt:lpstr>微软雅黑</vt:lpstr>
      <vt:lpstr>Microsoft YaHei UI</vt:lpstr>
      <vt:lpstr>華康隸書體</vt:lpstr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  <vt:lpstr>1-1 參選單位基本資料表</vt:lpstr>
      <vt:lpstr>PowerPoint 簡報</vt:lpstr>
      <vt:lpstr>PowerPoint 簡報</vt:lpstr>
      <vt:lpstr>2-1 參選單位 資格</vt:lpstr>
      <vt:lpstr>PowerPoint 簡報</vt:lpstr>
      <vt:lpstr>PowerPoint 簡報</vt:lpstr>
      <vt:lpstr>3-2  請依據獎項評選標準各說明項目提列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4-1   其他評選項目佐證資料_ (另匯出PDF檔) </vt:lpstr>
      <vt:lpstr>文件檢查表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蔣瑋玲</dc:creator>
  <cp:lastModifiedBy>洪雪桂-跨域轉型推動中心</cp:lastModifiedBy>
  <cp:revision>723</cp:revision>
  <cp:lastPrinted>2021-10-20T01:07:24Z</cp:lastPrinted>
  <dcterms:created xsi:type="dcterms:W3CDTF">2020-09-15T01:33:39Z</dcterms:created>
  <dcterms:modified xsi:type="dcterms:W3CDTF">2024-10-07T10:41:11Z</dcterms:modified>
</cp:coreProperties>
</file>