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</p:sldMasterIdLst>
  <p:notesMasterIdLst>
    <p:notesMasterId r:id="rId27"/>
  </p:notesMasterIdLst>
  <p:sldIdLst>
    <p:sldId id="314" r:id="rId2"/>
    <p:sldId id="315" r:id="rId3"/>
    <p:sldId id="317" r:id="rId4"/>
    <p:sldId id="318" r:id="rId5"/>
    <p:sldId id="319" r:id="rId6"/>
    <p:sldId id="322" r:id="rId7"/>
    <p:sldId id="338" r:id="rId8"/>
    <p:sldId id="362" r:id="rId9"/>
    <p:sldId id="340" r:id="rId10"/>
    <p:sldId id="354" r:id="rId11"/>
    <p:sldId id="355" r:id="rId12"/>
    <p:sldId id="343" r:id="rId13"/>
    <p:sldId id="356" r:id="rId14"/>
    <p:sldId id="357" r:id="rId15"/>
    <p:sldId id="339" r:id="rId16"/>
    <p:sldId id="348" r:id="rId17"/>
    <p:sldId id="359" r:id="rId18"/>
    <p:sldId id="358" r:id="rId19"/>
    <p:sldId id="361" r:id="rId20"/>
    <p:sldId id="350" r:id="rId21"/>
    <p:sldId id="351" r:id="rId22"/>
    <p:sldId id="352" r:id="rId23"/>
    <p:sldId id="353" r:id="rId24"/>
    <p:sldId id="321" r:id="rId25"/>
    <p:sldId id="336" r:id="rId26"/>
  </p:sldIdLst>
  <p:sldSz cx="12192000" cy="6858000"/>
  <p:notesSz cx="6888163" cy="10018713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9FF"/>
    <a:srgbClr val="3399FF"/>
    <a:srgbClr val="6699FF"/>
    <a:srgbClr val="0033CC"/>
    <a:srgbClr val="800000"/>
    <a:srgbClr val="436323"/>
    <a:srgbClr val="8B410F"/>
    <a:srgbClr val="FCEEE4"/>
    <a:srgbClr val="D9EBC7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E25E649-3F16-4E02-A733-19D2CDBF48F0}" styleName="中等深淺樣式 3 - 輔色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D083AE6-46FA-4A59-8FB0-9F97EB10719F}" styleName="淺色樣式 3 - 輔色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BC89EF96-8CEA-46FF-86C4-4CE0E7609802}" styleName="淺色樣式 3 - 輔色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69012ECD-51FC-41F1-AA8D-1B2483CD663E}" styleName="淺色樣式 2 - 輔色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5A111915-BE36-4E01-A7E5-04B1672EAD32}" styleName="淺色樣式 2 - 輔色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3B4B98B0-60AC-42C2-AFA5-B58CD77FA1E5}" styleName="淺色樣式 1 - 輔色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16DA210-FB5B-4158-B5E0-FEB733F419BA}" styleName="淺色樣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853" autoAdjust="0"/>
    <p:restoredTop sz="93911" autoAdjust="0"/>
  </p:normalViewPr>
  <p:slideViewPr>
    <p:cSldViewPr>
      <p:cViewPr varScale="1">
        <p:scale>
          <a:sx n="63" d="100"/>
          <a:sy n="63" d="100"/>
        </p:scale>
        <p:origin x="884" y="5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632"/>
    </p:cViewPr>
  </p:outlin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901698" y="0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>
              <a:defRPr sz="1300"/>
            </a:lvl1pPr>
          </a:lstStyle>
          <a:p>
            <a:fld id="{E113BDCB-C58D-4354-9DFF-CABE4003808E}" type="datetimeFigureOut">
              <a:rPr lang="zh-TW" altLang="en-US" smtClean="0"/>
              <a:t>2024/10/7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04775" y="750888"/>
            <a:ext cx="6678613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8817" y="4758889"/>
            <a:ext cx="5510530" cy="4508421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>
              <a:defRPr sz="13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901698" y="9516038"/>
            <a:ext cx="2984871" cy="500936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>
              <a:defRPr sz="1300"/>
            </a:lvl1pPr>
          </a:lstStyle>
          <a:p>
            <a:fld id="{69B1CCEE-CDEC-43F9-9590-20CF19DAE9B1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2530427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影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9B1CCEE-CDEC-43F9-9590-20CF19DAE9B1}" type="slidenum">
              <a:rPr lang="zh-TW" altLang="en-US" smtClean="0"/>
              <a:t>5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951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B2B108F-C5B8-4CB9-80A4-DD80D4B56C0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4D936C67-DE36-42BE-BD3B-8E9D798416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41C7C2C-218C-47E3-AF56-523E21BC11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1F52811-50EE-4187-BDF8-C6D24F96280B}" type="datetime1">
              <a:rPr lang="zh-TW" altLang="en-US" smtClean="0">
                <a:solidFill>
                  <a:srgbClr val="000000"/>
                </a:solidFill>
              </a:rPr>
              <a:t>2024/10/7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9873B2-C196-440C-A0EE-0412392759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2683B69-5614-4341-B429-27D55F16A9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6B67BAF-CAFF-4CE4-8FBC-36B8F59A7AA3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6617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97D248-176F-410C-BDD6-6D131EDF1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D0B54FFA-15F2-41AD-925D-A11957F5D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C7FAEBC-55E1-4485-B924-0C11CC0958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C21D6F3-BA6A-475A-A98B-8BC45F89D134}" type="datetime1">
              <a:rPr lang="zh-TW" altLang="en-US" smtClean="0">
                <a:solidFill>
                  <a:srgbClr val="000000"/>
                </a:solidFill>
              </a:rPr>
              <a:t>2024/10/7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C6963FA-DE2C-44FF-AF07-48C10F5677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DA4905D-5932-4F7D-9D85-40FDF4D899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F14B77D-5EAA-4D03-825A-9263DF233017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307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53BBC7AE-8D7E-4A1E-9E52-3C7CDE2135E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306D86C-2956-4429-99DA-D150B184C3D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01840016-63E9-4155-B74C-9D9947233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780EB4-5C24-4424-983E-79C7706C5DEF}" type="datetime1">
              <a:rPr lang="zh-TW" altLang="en-US" smtClean="0">
                <a:solidFill>
                  <a:srgbClr val="000000"/>
                </a:solidFill>
              </a:rPr>
              <a:t>2024/10/7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E4C516D4-E08E-4F3C-A29D-F3981CF55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3A4AA90-B83F-4BA0-857A-21ED4B3799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EF5A743-FA9A-4A9B-B13B-BA75AF186443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07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3F7A697-FC10-4CB6-8FD0-E8916BB932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3E9924B-8B29-4D42-AA30-51E07F255F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224B544D-1E20-40D0-92A3-C8000FD21B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FD6D0000-D0A0-4AAA-ABBB-44C4F907FC55}" type="datetime1">
              <a:rPr kumimoji="1" lang="zh-TW" altLang="en-US" smtClean="0">
                <a:solidFill>
                  <a:srgbClr val="000000"/>
                </a:solidFill>
              </a:rPr>
              <a:t>2024/10/7</a:t>
            </a:fld>
            <a:endParaRPr kumimoji="1"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33C36D52-BDB1-43FF-9C9E-99FD3D1492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B1C6376-868C-497F-90F4-E9A33E1254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99E50-27DD-438A-9A4E-3B9FAAF231D0}" type="slidenum">
              <a:rPr kumimoji="1"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642257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FB412C4-94B9-4D6F-9829-7B19FEA02F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B734809-CFCB-4B75-936A-945ADD918E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BD152E0-E295-4FA9-9624-D146AFE91A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2FB715E-4358-4663-97F8-73A04082B064}" type="datetime1">
              <a:rPr lang="zh-TW" altLang="en-US" smtClean="0">
                <a:solidFill>
                  <a:srgbClr val="000000"/>
                </a:solidFill>
              </a:rPr>
              <a:t>2024/10/7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F960662-1A8F-4152-A540-CA87F9F951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571B118C-3E88-4DC2-AF65-F22AECB29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386F065-6336-4445-8004-1CAD90DE4798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992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3DE60D-3FF4-45E3-BD61-4F475EC0CF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7CF8961-82DB-4C56-B7A2-005BB82CBD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85A8EE1A-EAAF-4AA5-B0AB-AAFCC57AE2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371981E9-4A02-4137-B966-EB2DCCC58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70B4CCB-B763-4288-BB48-8E108B4C13AB}" type="datetime1">
              <a:rPr kumimoji="1" lang="zh-TW" altLang="en-US" smtClean="0">
                <a:solidFill>
                  <a:srgbClr val="000000"/>
                </a:solidFill>
              </a:rPr>
              <a:t>2024/10/7</a:t>
            </a:fld>
            <a:endParaRPr kumimoji="1"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F2241D3-23A6-4FE8-9F3E-C33F0DBDD7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3783917E-23B9-4471-A3BF-2406F73792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99E50-27DD-438A-9A4E-3B9FAAF231D0}" type="slidenum">
              <a:rPr kumimoji="1"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470490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BB4EFF-9DC7-4B3E-A387-5DB5A848A5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2475585F-CC4E-49EE-A1A3-3B384FE398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43A2DEF7-6A6D-4C9F-BBC4-6E6B556A75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F1CD6854-FDA5-4FAC-9872-0EF57F7664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1D6A2A80-FAF3-4E34-B9F1-72823F3F775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800E9D9C-24C0-4523-9892-EA8933C9E1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35CBEAD-CFD5-4E60-9DB7-DCC177D00B3F}" type="datetime1">
              <a:rPr kumimoji="1" lang="zh-TW" altLang="en-US" smtClean="0">
                <a:solidFill>
                  <a:srgbClr val="000000"/>
                </a:solidFill>
              </a:rPr>
              <a:t>2024/10/7</a:t>
            </a:fld>
            <a:endParaRPr kumimoji="1"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09E2C00-7E47-4CB6-AF05-09BC078B9A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dirty="0">
              <a:solidFill>
                <a:srgbClr val="000000"/>
              </a:solidFill>
            </a:endParaRPr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3DF091DA-4A41-41C8-A6F8-3E6CF14617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99E50-27DD-438A-9A4E-3B9FAAF231D0}" type="slidenum">
              <a:rPr kumimoji="1"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268011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B5FEC0-B841-42A6-A99A-494A3C6A5D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BB73D304-5E9B-4A2A-AB6A-0651B8465D2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10312"/>
            <a:ext cx="2743200" cy="365125"/>
          </a:xfrm>
        </p:spPr>
        <p:txBody>
          <a:bodyPr/>
          <a:lstStyle/>
          <a:p>
            <a:pPr>
              <a:defRPr/>
            </a:pPr>
            <a:fld id="{D5658F21-ABCB-4625-A8C5-1DB81A880802}" type="datetime1">
              <a:rPr lang="zh-TW" altLang="en-US" smtClean="0">
                <a:solidFill>
                  <a:srgbClr val="000000"/>
                </a:solidFill>
              </a:rPr>
              <a:t>2024/10/7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83C2C0FF-B3F7-4A38-A33B-10CC074BA5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ECC1CB6-7767-4C9E-B0D1-9E63703458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0765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880CF448-15E1-4B62-B660-655984FA56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FAB7987-EC37-43DE-B01F-CC74B68DF429}" type="datetime1">
              <a:rPr lang="zh-TW" altLang="en-US" smtClean="0">
                <a:solidFill>
                  <a:srgbClr val="000000"/>
                </a:solidFill>
              </a:rPr>
              <a:t>2024/10/7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5923C8F3-BE2F-4A10-B795-52F6F7A51A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A181C9A7-AB53-4615-971C-99AE9BB1CD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1CE39AB-AF8F-425F-8895-D3354D8FEE28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1623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FD1DD9F-52CF-41B2-9715-0606660675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6EC0E4A6-6D56-4FC2-8A18-0C8254E805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18ED20DE-5D78-427B-A44D-494A443DC97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1C35799-FF46-4F6F-83AD-3069928482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3FBC4D0-5B93-4371-916A-AB76D75EC648}" type="datetime1">
              <a:rPr lang="zh-TW" altLang="en-US" smtClean="0">
                <a:solidFill>
                  <a:srgbClr val="000000"/>
                </a:solidFill>
              </a:rPr>
              <a:t>2024/10/7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E444ED2-9E2E-455A-980D-91A82B3DD4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82BAB26-93FC-4427-ABA7-781A1F98B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289C9A1-FA08-4F74-8FED-34555078FA39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46484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8EF3118-5756-4D62-8018-8DFAC91D90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C89FC3A9-AB35-41E6-9C8D-E238C389CEB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6B2EE8F1-4923-458B-BF74-8F57D7E5A0C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A856AD85-4016-4A91-8C02-87975C509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0D9C50A-D302-4280-AEB8-87EAB5A965F3}" type="datetime1">
              <a:rPr lang="zh-TW" altLang="en-US" smtClean="0">
                <a:solidFill>
                  <a:srgbClr val="000000"/>
                </a:solidFill>
              </a:rPr>
              <a:t>2024/10/7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69C058A-C94B-463D-A427-339224F5CB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C8FBC2D6-87C0-4E82-822B-33462C83E9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AA5666-FC4B-4597-9809-C4C2498C5611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1401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512478DB-7007-40BB-A5DB-DB2605EBA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8F6B01E0-1B3A-4C0D-8D82-4E2598CCD7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/>
              <a:t>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8905F37-D670-4E71-AF08-E9357EB489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DBA510C1-98F8-477A-92E0-E3C49E3F43B4}" type="datetime1">
              <a:rPr kumimoji="1" lang="zh-TW" altLang="en-US" smtClean="0">
                <a:solidFill>
                  <a:srgbClr val="000000"/>
                </a:solidFill>
              </a:rPr>
              <a:t>2024/10/7</a:t>
            </a:fld>
            <a:endParaRPr kumimoji="1" lang="en-US" altLang="zh-TW" dirty="0">
              <a:solidFill>
                <a:srgbClr val="000000"/>
              </a:solidFill>
            </a:endParaRPr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7BA2ABF-B679-4339-AF74-6015608476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kumimoji="1" lang="en-US" altLang="zh-TW" dirty="0">
              <a:solidFill>
                <a:srgbClr val="000000"/>
              </a:solidFill>
            </a:endParaRP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89E7ABA3-F48E-4B9A-92E2-FEC6140948EB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US" altLang="zh-TW" sz="1400" i="0" dirty="0">
                <a:solidFill>
                  <a:schemeClr val="bg1">
                    <a:lumMod val="50000"/>
                  </a:schemeClr>
                </a:solidFill>
              </a:rPr>
              <a:t>2024 </a:t>
            </a:r>
            <a:r>
              <a:rPr lang="zh-TW" altLang="en-US" sz="1400" i="0" dirty="0">
                <a:solidFill>
                  <a:schemeClr val="bg1">
                    <a:lumMod val="50000"/>
                  </a:schemeClr>
                </a:solidFill>
              </a:rPr>
              <a:t>資安精品獎 </a:t>
            </a:r>
            <a:r>
              <a:rPr lang="en-US" altLang="zh-TW" sz="1400" i="0" dirty="0">
                <a:solidFill>
                  <a:schemeClr val="bg1">
                    <a:lumMod val="50000"/>
                  </a:schemeClr>
                </a:solidFill>
              </a:rPr>
              <a:t>Cyber Security</a:t>
            </a:r>
            <a:r>
              <a:rPr lang="zh-TW" altLang="en-US" sz="1400" i="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en-US" altLang="zh-TW" sz="1400" i="0" dirty="0">
                <a:solidFill>
                  <a:schemeClr val="bg1">
                    <a:lumMod val="50000"/>
                  </a:schemeClr>
                </a:solidFill>
              </a:rPr>
              <a:t>Award </a:t>
            </a:r>
            <a:r>
              <a:rPr lang="zh-TW" altLang="en-US" sz="1400" i="0">
                <a:solidFill>
                  <a:schemeClr val="bg1">
                    <a:lumMod val="50000"/>
                  </a:schemeClr>
                </a:solidFill>
              </a:rPr>
              <a:t>參選資料</a:t>
            </a:r>
            <a:endParaRPr lang="zh-TW" altLang="en-US" sz="1400" i="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E19E5AB4-002B-4D1A-8394-A37044182D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491085" y="6538912"/>
            <a:ext cx="695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00">
                <a:solidFill>
                  <a:schemeClr val="tx1"/>
                </a:solidFill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13699E50-27DD-438A-9A4E-3B9FAAF231D0}" type="slidenum">
              <a:rPr kumimoji="1" lang="en-US" altLang="zh-TW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kumimoji="1" lang="en-US" altLang="zh-TW" dirty="0"/>
          </a:p>
        </p:txBody>
      </p:sp>
      <p:pic>
        <p:nvPicPr>
          <p:cNvPr id="9" name="圖片 8">
            <a:extLst>
              <a:ext uri="{FF2B5EF4-FFF2-40B4-BE49-F238E27FC236}">
                <a16:creationId xmlns:a16="http://schemas.microsoft.com/office/drawing/2014/main" id="{C48444E3-EAB5-450D-994C-271B87B04F0B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040"/>
            <a:ext cx="1741506" cy="4646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06489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3">
            <a:extLst>
              <a:ext uri="{FF2B5EF4-FFF2-40B4-BE49-F238E27FC236}">
                <a16:creationId xmlns:a16="http://schemas.microsoft.com/office/drawing/2014/main" id="{B7F32E66-0883-43A6-80B0-97A586F91CCF}"/>
              </a:ext>
            </a:extLst>
          </p:cNvPr>
          <p:cNvSpPr txBox="1">
            <a:spLocks noChangeArrowheads="1"/>
          </p:cNvSpPr>
          <p:nvPr/>
        </p:nvSpPr>
        <p:spPr>
          <a:xfrm>
            <a:off x="1271464" y="620688"/>
            <a:ext cx="8946581" cy="1690400"/>
          </a:xfrm>
          <a:prstGeom prst="rect">
            <a:avLst/>
          </a:prstGeom>
          <a:noFill/>
          <a:ln/>
        </p:spPr>
        <p:txBody>
          <a:bodyPr vert="horz" lIns="92075" tIns="46038" rIns="92075" bIns="46038" rtlCol="0" anchor="t">
            <a:normAutofit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 cap="all" spc="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10000"/>
              </a:lnSpc>
            </a:pPr>
            <a:r>
              <a:rPr lang="en-US" altLang="zh-TW" sz="36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2024 </a:t>
            </a:r>
            <a:r>
              <a:rPr lang="zh-TW" altLang="en-US" sz="3600" b="1" dirty="0">
                <a:solidFill>
                  <a:schemeClr val="tx1"/>
                </a:solidFill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資安精品獎</a:t>
            </a:r>
            <a:endParaRPr lang="en-US" altLang="zh-TW" sz="3600" b="1" dirty="0">
              <a:solidFill>
                <a:schemeClr val="tx1"/>
              </a:solidFill>
              <a:latin typeface="Microsoft YaHei UI" panose="020B0503020204020204" pitchFamily="34" charset="-122"/>
              <a:ea typeface="Microsoft YaHei UI" panose="020B0503020204020204" pitchFamily="34" charset="-122"/>
            </a:endParaRPr>
          </a:p>
          <a:p>
            <a:pPr algn="ctr">
              <a:lnSpc>
                <a:spcPct val="110000"/>
              </a:lnSpc>
            </a:pPr>
            <a:r>
              <a:rPr lang="en-US" altLang="zh-TW" sz="3200" b="1" cap="none" spc="0" dirty="0">
                <a:solidFill>
                  <a:srgbClr val="000000"/>
                </a:solidFill>
                <a:latin typeface="微软雅黑"/>
                <a:ea typeface="微软雅黑"/>
              </a:rPr>
              <a:t>Cyber Security Award</a:t>
            </a:r>
          </a:p>
          <a:p>
            <a:pPr algn="ctr">
              <a:lnSpc>
                <a:spcPct val="110000"/>
              </a:lnSpc>
            </a:pPr>
            <a:r>
              <a:rPr lang="zh-TW" altLang="en-US" sz="3600" b="1" dirty="0">
                <a:solidFill>
                  <a:srgbClr val="0033CC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參選資料</a:t>
            </a:r>
          </a:p>
        </p:txBody>
      </p:sp>
      <p:sp>
        <p:nvSpPr>
          <p:cNvPr id="5" name="AutoShape 16">
            <a:extLst>
              <a:ext uri="{FF2B5EF4-FFF2-40B4-BE49-F238E27FC236}">
                <a16:creationId xmlns:a16="http://schemas.microsoft.com/office/drawing/2014/main" id="{980537C4-1884-48F5-BD93-EB7BE819B446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9963" y="2484269"/>
            <a:ext cx="10795685" cy="2380467"/>
          </a:xfrm>
          <a:prstGeom prst="roundRect">
            <a:avLst>
              <a:gd name="adj" fmla="val 0"/>
            </a:avLst>
          </a:prstGeom>
          <a:ln w="19050">
            <a:solidFill>
              <a:schemeClr val="accent5">
                <a:lumMod val="50000"/>
              </a:schemeClr>
            </a:solidFill>
            <a:headEnd/>
            <a:tailEnd/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92075" tIns="46038" rIns="92075" bIns="46038" anchor="ctr"/>
          <a:lstStyle/>
          <a:p>
            <a:pPr defTabSz="7620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kumimoji="1" lang="zh-TW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參選名稱：</a:t>
            </a:r>
          </a:p>
          <a:p>
            <a:pPr defTabSz="762000" fontAlgn="base">
              <a:spcBef>
                <a:spcPct val="20000"/>
              </a:spcBef>
              <a:spcAft>
                <a:spcPct val="0"/>
              </a:spcAft>
              <a:defRPr/>
            </a:pPr>
            <a:r>
              <a:rPr lang="en-US" altLang="zh-TW" sz="28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kumimoji="1" lang="zh-TW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參選編號</a:t>
            </a:r>
            <a:r>
              <a:rPr kumimoji="1" lang="en-US" altLang="zh-TW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(ID)</a:t>
            </a:r>
            <a:r>
              <a:rPr kumimoji="1" lang="zh-TW" altLang="en-US" sz="28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：</a:t>
            </a:r>
            <a:endParaRPr kumimoji="1" lang="en-US" altLang="zh-TW" sz="2800" b="1" dirty="0">
              <a:solidFill>
                <a:prstClr val="black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Rectangle 14">
            <a:extLst>
              <a:ext uri="{FF2B5EF4-FFF2-40B4-BE49-F238E27FC236}">
                <a16:creationId xmlns:a16="http://schemas.microsoft.com/office/drawing/2014/main" id="{A2507B4C-24C7-4E0A-9B8A-BB5DCADFE3F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29045" y="4864736"/>
            <a:ext cx="3528392" cy="1233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defTabSz="762000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r>
              <a:rPr lang="en-US" altLang="zh-TW" sz="2400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kumimoji="1" lang="zh-TW" altLang="en-US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華康隸書體" charset="-120"/>
              </a:rPr>
              <a:t>日期：</a:t>
            </a:r>
            <a:r>
              <a:rPr kumimoji="1" lang="en-US" altLang="zh-TW" sz="2400" b="1" dirty="0">
                <a:solidFill>
                  <a:prstClr val="black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華康隸書體" charset="-120"/>
              </a:rPr>
              <a:t>2024/OO/OO</a:t>
            </a:r>
          </a:p>
        </p:txBody>
      </p:sp>
      <p:sp>
        <p:nvSpPr>
          <p:cNvPr id="2" name="投影片編號版面配置區 1">
            <a:extLst>
              <a:ext uri="{FF2B5EF4-FFF2-40B4-BE49-F238E27FC236}">
                <a16:creationId xmlns:a16="http://schemas.microsoft.com/office/drawing/2014/main" id="{9FD40990-6E56-4DD3-A7BC-4649A1E43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27591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2002871-16EA-4B06-A58E-B4A8ADD9AAB7}"/>
              </a:ext>
            </a:extLst>
          </p:cNvPr>
          <p:cNvSpPr txBox="1">
            <a:spLocks/>
          </p:cNvSpPr>
          <p:nvPr/>
        </p:nvSpPr>
        <p:spPr bwMode="auto">
          <a:xfrm>
            <a:off x="1973535" y="-13047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一、產品</a:t>
            </a:r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服務功能與特色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A0211D3-6A23-4003-A723-983CAA1959D9}"/>
              </a:ext>
            </a:extLst>
          </p:cNvPr>
          <p:cNvSpPr/>
          <p:nvPr/>
        </p:nvSpPr>
        <p:spPr>
          <a:xfrm>
            <a:off x="767408" y="980728"/>
            <a:ext cx="685796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市場競爭力分析 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含競品分析 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en-US" altLang="zh-TW" sz="2000" b="1" kern="100" dirty="0">
                <a:latin typeface="微軟正黑體" panose="020B0604030504040204" pitchFamily="34" charset="-120"/>
                <a:cs typeface="Times New Roman" panose="02020603050405020304" pitchFamily="18" charset="0"/>
              </a:rPr>
              <a:t> (</a:t>
            </a:r>
            <a:r>
              <a:rPr lang="zh-TW" altLang="en-US" sz="2000" b="1" kern="100" dirty="0">
                <a:latin typeface="微軟正黑體" panose="020B0604030504040204" pitchFamily="34" charset="-120"/>
                <a:cs typeface="Times New Roman" panose="02020603050405020304" pitchFamily="18" charset="0"/>
              </a:rPr>
              <a:t>限</a:t>
            </a:r>
            <a:r>
              <a:rPr lang="en-US" altLang="zh-TW" sz="2000" b="1" kern="100" dirty="0">
                <a:latin typeface="微軟正黑體" panose="020B0604030504040204" pitchFamily="34" charset="-120"/>
                <a:cs typeface="Times New Roman" panose="02020603050405020304" pitchFamily="18" charset="0"/>
              </a:rPr>
              <a:t>100~200 </a:t>
            </a:r>
            <a:r>
              <a:rPr lang="zh-TW" altLang="en-US" sz="2000" b="1" kern="100" dirty="0">
                <a:latin typeface="微軟正黑體" panose="020B0604030504040204" pitchFamily="34" charset="-120"/>
                <a:cs typeface="Times New Roman" panose="02020603050405020304" pitchFamily="18" charset="0"/>
              </a:rPr>
              <a:t>字數</a:t>
            </a:r>
            <a:r>
              <a:rPr lang="en-US" altLang="zh-TW" sz="2000" b="1" kern="100" dirty="0">
                <a:latin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zh-TW" sz="20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930762A6-FD2D-4C80-86E3-7710F4F1904A}"/>
              </a:ext>
            </a:extLst>
          </p:cNvPr>
          <p:cNvSpPr txBox="1"/>
          <p:nvPr/>
        </p:nvSpPr>
        <p:spPr>
          <a:xfrm>
            <a:off x="11250381" y="-13047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</p:spTree>
    <p:extLst>
      <p:ext uri="{BB962C8B-B14F-4D97-AF65-F5344CB8AC3E}">
        <p14:creationId xmlns:p14="http://schemas.microsoft.com/office/powerpoint/2010/main" val="14929266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11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2002871-16EA-4B06-A58E-B4A8ADD9AAB7}"/>
              </a:ext>
            </a:extLst>
          </p:cNvPr>
          <p:cNvSpPr txBox="1">
            <a:spLocks/>
          </p:cNvSpPr>
          <p:nvPr/>
        </p:nvSpPr>
        <p:spPr bwMode="auto">
          <a:xfrm>
            <a:off x="1973535" y="-13047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一、產品</a:t>
            </a:r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服務功能與特色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A0211D3-6A23-4003-A723-983CAA1959D9}"/>
              </a:ext>
            </a:extLst>
          </p:cNvPr>
          <p:cNvSpPr/>
          <p:nvPr/>
        </p:nvSpPr>
        <p:spPr>
          <a:xfrm>
            <a:off x="767408" y="980728"/>
            <a:ext cx="727795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3.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近三年獲得國內外資安</a:t>
            </a:r>
            <a:r>
              <a:rPr lang="zh-TW" altLang="en-US" sz="2400" b="1" kern="100" dirty="0">
                <a:latin typeface="微軟正黑體" panose="020B0604030504040204" pitchFamily="34" charset="-120"/>
                <a:cs typeface="Times New Roman" panose="02020603050405020304" pitchFamily="18" charset="0"/>
              </a:rPr>
              <a:t>獎項、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資金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請附佐證資料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zh-TW" sz="20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930762A6-FD2D-4C80-86E3-7710F4F1904A}"/>
              </a:ext>
            </a:extLst>
          </p:cNvPr>
          <p:cNvSpPr txBox="1"/>
          <p:nvPr/>
        </p:nvSpPr>
        <p:spPr>
          <a:xfrm>
            <a:off x="11250381" y="-13047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</p:spTree>
    <p:extLst>
      <p:ext uri="{BB962C8B-B14F-4D97-AF65-F5344CB8AC3E}">
        <p14:creationId xmlns:p14="http://schemas.microsoft.com/office/powerpoint/2010/main" val="38560364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12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2002871-16EA-4B06-A58E-B4A8ADD9AAB7}"/>
              </a:ext>
            </a:extLst>
          </p:cNvPr>
          <p:cNvSpPr txBox="1">
            <a:spLocks/>
          </p:cNvSpPr>
          <p:nvPr/>
        </p:nvSpPr>
        <p:spPr bwMode="auto">
          <a:xfrm>
            <a:off x="1988865" y="-13047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3-2.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二、產品</a:t>
            </a:r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服務專業能量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A0211D3-6A23-4003-A723-983CAA1959D9}"/>
              </a:ext>
            </a:extLst>
          </p:cNvPr>
          <p:cNvSpPr/>
          <p:nvPr/>
        </p:nvSpPr>
        <p:spPr>
          <a:xfrm>
            <a:off x="983432" y="954692"/>
            <a:ext cx="1080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/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資安產品自主研發</a:t>
            </a:r>
            <a:r>
              <a:rPr lang="zh-TW" altLang="en-US" sz="2400" b="1" kern="100" dirty="0">
                <a:latin typeface="微軟正黑體" panose="020B0604030504040204" pitchFamily="34" charset="-120"/>
                <a:cs typeface="Times New Roman" panose="02020603050405020304" pitchFamily="18" charset="0"/>
              </a:rPr>
              <a:t>能力、含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研發人員資歷及技術證照數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請附佐證資料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zh-TW" sz="20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1145B095-44CF-4A7A-B8D4-A5F6B6F344D4}"/>
              </a:ext>
            </a:extLst>
          </p:cNvPr>
          <p:cNvSpPr txBox="1"/>
          <p:nvPr/>
        </p:nvSpPr>
        <p:spPr>
          <a:xfrm>
            <a:off x="11255896" y="-13047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</p:spTree>
    <p:extLst>
      <p:ext uri="{BB962C8B-B14F-4D97-AF65-F5344CB8AC3E}">
        <p14:creationId xmlns:p14="http://schemas.microsoft.com/office/powerpoint/2010/main" val="114197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2002871-16EA-4B06-A58E-B4A8ADD9AAB7}"/>
              </a:ext>
            </a:extLst>
          </p:cNvPr>
          <p:cNvSpPr txBox="1">
            <a:spLocks/>
          </p:cNvSpPr>
          <p:nvPr/>
        </p:nvSpPr>
        <p:spPr bwMode="auto">
          <a:xfrm>
            <a:off x="1988865" y="-13047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3-2.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二、產品</a:t>
            </a:r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服務專業能量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A0211D3-6A23-4003-A723-983CAA1959D9}"/>
              </a:ext>
            </a:extLst>
          </p:cNvPr>
          <p:cNvSpPr/>
          <p:nvPr/>
        </p:nvSpPr>
        <p:spPr>
          <a:xfrm>
            <a:off x="983432" y="954692"/>
            <a:ext cx="1080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/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申請國內外專利項數 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請附佐證資料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zh-TW" sz="20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1145B095-44CF-4A7A-B8D4-A5F6B6F344D4}"/>
              </a:ext>
            </a:extLst>
          </p:cNvPr>
          <p:cNvSpPr txBox="1"/>
          <p:nvPr/>
        </p:nvSpPr>
        <p:spPr>
          <a:xfrm>
            <a:off x="11255896" y="-13047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</p:spTree>
    <p:extLst>
      <p:ext uri="{BB962C8B-B14F-4D97-AF65-F5344CB8AC3E}">
        <p14:creationId xmlns:p14="http://schemas.microsoft.com/office/powerpoint/2010/main" val="354627521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2002871-16EA-4B06-A58E-B4A8ADD9AAB7}"/>
              </a:ext>
            </a:extLst>
          </p:cNvPr>
          <p:cNvSpPr txBox="1">
            <a:spLocks/>
          </p:cNvSpPr>
          <p:nvPr/>
        </p:nvSpPr>
        <p:spPr bwMode="auto">
          <a:xfrm>
            <a:off x="1988865" y="-13047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3-2.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二、產品</a:t>
            </a:r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服務專業能量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A0211D3-6A23-4003-A723-983CAA1959D9}"/>
              </a:ext>
            </a:extLst>
          </p:cNvPr>
          <p:cNvSpPr/>
          <p:nvPr/>
        </p:nvSpPr>
        <p:spPr>
          <a:xfrm>
            <a:off x="983432" y="954692"/>
            <a:ext cx="108012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/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3.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國內外第三方機構之評</a:t>
            </a:r>
            <a:r>
              <a:rPr lang="zh-TW" altLang="en-US" sz="2400" b="1" kern="100" dirty="0">
                <a:latin typeface="微軟正黑體" panose="020B0604030504040204" pitchFamily="34" charset="-120"/>
                <a:cs typeface="Times New Roman" panose="02020603050405020304" pitchFamily="18" charset="0"/>
              </a:rPr>
              <a:t>測 、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調研或同儕評論報告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請附佐證資料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zh-TW" sz="20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1145B095-44CF-4A7A-B8D4-A5F6B6F344D4}"/>
              </a:ext>
            </a:extLst>
          </p:cNvPr>
          <p:cNvSpPr txBox="1"/>
          <p:nvPr/>
        </p:nvSpPr>
        <p:spPr>
          <a:xfrm>
            <a:off x="11255896" y="-13047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</p:spTree>
    <p:extLst>
      <p:ext uri="{BB962C8B-B14F-4D97-AF65-F5344CB8AC3E}">
        <p14:creationId xmlns:p14="http://schemas.microsoft.com/office/powerpoint/2010/main" val="29226077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D13384B8-A33F-40E4-94D8-114AFC498E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9540373"/>
              </p:ext>
            </p:extLst>
          </p:nvPr>
        </p:nvGraphicFramePr>
        <p:xfrm>
          <a:off x="695399" y="1196752"/>
          <a:ext cx="10795685" cy="4968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7651">
                  <a:extLst>
                    <a:ext uri="{9D8B030D-6E8A-4147-A177-3AD203B41FA5}">
                      <a16:colId xmlns:a16="http://schemas.microsoft.com/office/drawing/2014/main" val="2452653127"/>
                    </a:ext>
                  </a:extLst>
                </a:gridCol>
                <a:gridCol w="9108034">
                  <a:extLst>
                    <a:ext uri="{9D8B030D-6E8A-4147-A177-3AD203B41FA5}">
                      <a16:colId xmlns:a16="http://schemas.microsoft.com/office/drawing/2014/main" val="2931457614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服務圖片</a:t>
                      </a:r>
                      <a:b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</a:b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白底或去背圖檔</a:t>
                      </a: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en-US" sz="11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endParaRPr lang="en-US" altLang="zh-TW" sz="12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6614516"/>
                  </a:ext>
                </a:extLst>
              </a:tr>
            </a:tbl>
          </a:graphicData>
        </a:graphic>
      </p:graphicFrame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593D269A-68BE-40AA-8E5E-30C44D37E5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65D768E0-A3E5-4648-A577-21D9DF981086}"/>
              </a:ext>
            </a:extLst>
          </p:cNvPr>
          <p:cNvSpPr txBox="1">
            <a:spLocks/>
          </p:cNvSpPr>
          <p:nvPr/>
        </p:nvSpPr>
        <p:spPr bwMode="auto">
          <a:xfrm>
            <a:off x="695399" y="195808"/>
            <a:ext cx="10873209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3-2.  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</a:rPr>
              <a:t>三 、產品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應用附加價值或服務創新與前瞻性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2934BED-D420-4931-9FAB-A61292FD5507}"/>
              </a:ext>
            </a:extLst>
          </p:cNvPr>
          <p:cNvSpPr txBox="1"/>
          <p:nvPr/>
        </p:nvSpPr>
        <p:spPr>
          <a:xfrm>
            <a:off x="11266938" y="0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</p:spTree>
    <p:extLst>
      <p:ext uri="{BB962C8B-B14F-4D97-AF65-F5344CB8AC3E}">
        <p14:creationId xmlns:p14="http://schemas.microsoft.com/office/powerpoint/2010/main" val="246840494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2002871-16EA-4B06-A58E-B4A8ADD9AAB7}"/>
              </a:ext>
            </a:extLst>
          </p:cNvPr>
          <p:cNvSpPr txBox="1">
            <a:spLocks/>
          </p:cNvSpPr>
          <p:nvPr/>
        </p:nvSpPr>
        <p:spPr bwMode="auto">
          <a:xfrm>
            <a:off x="1988865" y="-13047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en-US" sz="3600" b="1" kern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44C9293-671C-4107-B8E0-99EC47F5F28C}"/>
              </a:ext>
            </a:extLst>
          </p:cNvPr>
          <p:cNvSpPr txBox="1"/>
          <p:nvPr/>
        </p:nvSpPr>
        <p:spPr>
          <a:xfrm>
            <a:off x="11255896" y="-13047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E80A261-7409-47D4-A86F-94E3C23A3450}"/>
              </a:ext>
            </a:extLst>
          </p:cNvPr>
          <p:cNvSpPr/>
          <p:nvPr/>
        </p:nvSpPr>
        <p:spPr>
          <a:xfrm>
            <a:off x="695400" y="1365346"/>
            <a:ext cx="85716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/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1. 	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產品架構之開放性及技術串接應用</a:t>
            </a:r>
            <a:endParaRPr lang="zh-TW" altLang="zh-TW" sz="2400" b="1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C82787E7-7A24-45BF-BE54-A46D7123A449}"/>
              </a:ext>
            </a:extLst>
          </p:cNvPr>
          <p:cNvSpPr txBox="1">
            <a:spLocks/>
          </p:cNvSpPr>
          <p:nvPr/>
        </p:nvSpPr>
        <p:spPr bwMode="auto">
          <a:xfrm>
            <a:off x="551384" y="369440"/>
            <a:ext cx="10873209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3-2.  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</a:rPr>
              <a:t>三 、產品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應用附加價值或服務創新與前瞻性</a:t>
            </a:r>
          </a:p>
        </p:txBody>
      </p:sp>
    </p:spTree>
    <p:extLst>
      <p:ext uri="{BB962C8B-B14F-4D97-AF65-F5344CB8AC3E}">
        <p14:creationId xmlns:p14="http://schemas.microsoft.com/office/powerpoint/2010/main" val="362320984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2002871-16EA-4B06-A58E-B4A8ADD9AAB7}"/>
              </a:ext>
            </a:extLst>
          </p:cNvPr>
          <p:cNvSpPr txBox="1">
            <a:spLocks/>
          </p:cNvSpPr>
          <p:nvPr/>
        </p:nvSpPr>
        <p:spPr bwMode="auto">
          <a:xfrm>
            <a:off x="1988865" y="-13047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en-US" sz="3600" b="1" kern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44C9293-671C-4107-B8E0-99EC47F5F28C}"/>
              </a:ext>
            </a:extLst>
          </p:cNvPr>
          <p:cNvSpPr txBox="1"/>
          <p:nvPr/>
        </p:nvSpPr>
        <p:spPr>
          <a:xfrm>
            <a:off x="11255896" y="-13047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E80A261-7409-47D4-A86F-94E3C23A3450}"/>
              </a:ext>
            </a:extLst>
          </p:cNvPr>
          <p:cNvSpPr/>
          <p:nvPr/>
        </p:nvSpPr>
        <p:spPr>
          <a:xfrm>
            <a:off x="683161" y="1398438"/>
            <a:ext cx="85716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/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2.	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產品於場域端應用之具體效益</a:t>
            </a:r>
            <a:endParaRPr lang="zh-TW" altLang="zh-TW" sz="2400" b="1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C82787E7-7A24-45BF-BE54-A46D7123A449}"/>
              </a:ext>
            </a:extLst>
          </p:cNvPr>
          <p:cNvSpPr txBox="1">
            <a:spLocks/>
          </p:cNvSpPr>
          <p:nvPr/>
        </p:nvSpPr>
        <p:spPr bwMode="auto">
          <a:xfrm>
            <a:off x="551384" y="369440"/>
            <a:ext cx="10873209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3-2.  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</a:rPr>
              <a:t>三 、產品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應用附加價值或服務創新與前瞻性</a:t>
            </a:r>
          </a:p>
        </p:txBody>
      </p:sp>
    </p:spTree>
    <p:extLst>
      <p:ext uri="{BB962C8B-B14F-4D97-AF65-F5344CB8AC3E}">
        <p14:creationId xmlns:p14="http://schemas.microsoft.com/office/powerpoint/2010/main" val="67034334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2002871-16EA-4B06-A58E-B4A8ADD9AAB7}"/>
              </a:ext>
            </a:extLst>
          </p:cNvPr>
          <p:cNvSpPr txBox="1">
            <a:spLocks/>
          </p:cNvSpPr>
          <p:nvPr/>
        </p:nvSpPr>
        <p:spPr bwMode="auto">
          <a:xfrm>
            <a:off x="1988865" y="-13047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en-US" sz="3600" b="1" kern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44C9293-671C-4107-B8E0-99EC47F5F28C}"/>
              </a:ext>
            </a:extLst>
          </p:cNvPr>
          <p:cNvSpPr txBox="1"/>
          <p:nvPr/>
        </p:nvSpPr>
        <p:spPr>
          <a:xfrm>
            <a:off x="11255896" y="-13047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E80A261-7409-47D4-A86F-94E3C23A3450}"/>
              </a:ext>
            </a:extLst>
          </p:cNvPr>
          <p:cNvSpPr/>
          <p:nvPr/>
        </p:nvSpPr>
        <p:spPr>
          <a:xfrm>
            <a:off x="683161" y="1398438"/>
            <a:ext cx="85716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/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3.	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產品之技術或商業模式創新</a:t>
            </a:r>
            <a:endParaRPr lang="zh-TW" altLang="zh-TW" sz="2400" b="1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C82787E7-7A24-45BF-BE54-A46D7123A449}"/>
              </a:ext>
            </a:extLst>
          </p:cNvPr>
          <p:cNvSpPr txBox="1">
            <a:spLocks/>
          </p:cNvSpPr>
          <p:nvPr/>
        </p:nvSpPr>
        <p:spPr bwMode="auto">
          <a:xfrm>
            <a:off x="551384" y="369440"/>
            <a:ext cx="10873209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3-2.  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</a:rPr>
              <a:t>三 、產品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應用附加價值或服務創新與前瞻性</a:t>
            </a:r>
          </a:p>
        </p:txBody>
      </p:sp>
    </p:spTree>
    <p:extLst>
      <p:ext uri="{BB962C8B-B14F-4D97-AF65-F5344CB8AC3E}">
        <p14:creationId xmlns:p14="http://schemas.microsoft.com/office/powerpoint/2010/main" val="15656901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2002871-16EA-4B06-A58E-B4A8ADD9AAB7}"/>
              </a:ext>
            </a:extLst>
          </p:cNvPr>
          <p:cNvSpPr txBox="1">
            <a:spLocks/>
          </p:cNvSpPr>
          <p:nvPr/>
        </p:nvSpPr>
        <p:spPr bwMode="auto">
          <a:xfrm>
            <a:off x="1988865" y="-13047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endParaRPr lang="zh-TW" altLang="en-US" sz="3600" b="1" kern="0" dirty="0">
              <a:solidFill>
                <a:schemeClr val="tx1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344C9293-671C-4107-B8E0-99EC47F5F28C}"/>
              </a:ext>
            </a:extLst>
          </p:cNvPr>
          <p:cNvSpPr txBox="1"/>
          <p:nvPr/>
        </p:nvSpPr>
        <p:spPr>
          <a:xfrm>
            <a:off x="11255896" y="-13047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  <p:sp>
        <p:nvSpPr>
          <p:cNvPr id="7" name="矩形 6">
            <a:extLst>
              <a:ext uri="{FF2B5EF4-FFF2-40B4-BE49-F238E27FC236}">
                <a16:creationId xmlns:a16="http://schemas.microsoft.com/office/drawing/2014/main" id="{3E80A261-7409-47D4-A86F-94E3C23A3450}"/>
              </a:ext>
            </a:extLst>
          </p:cNvPr>
          <p:cNvSpPr/>
          <p:nvPr/>
        </p:nvSpPr>
        <p:spPr>
          <a:xfrm>
            <a:off x="683161" y="1398438"/>
            <a:ext cx="8571631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/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4.	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服務應用或所使用之技術應用符合度</a:t>
            </a:r>
            <a:endParaRPr lang="zh-TW" altLang="zh-TW" sz="2400" b="1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C82787E7-7A24-45BF-BE54-A46D7123A449}"/>
              </a:ext>
            </a:extLst>
          </p:cNvPr>
          <p:cNvSpPr txBox="1">
            <a:spLocks/>
          </p:cNvSpPr>
          <p:nvPr/>
        </p:nvSpPr>
        <p:spPr bwMode="auto">
          <a:xfrm>
            <a:off x="551384" y="369440"/>
            <a:ext cx="10873209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3-2.  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</a:rPr>
              <a:t>三 、產品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應用附加價值或服務創新與前瞻性</a:t>
            </a:r>
          </a:p>
        </p:txBody>
      </p:sp>
    </p:spTree>
    <p:extLst>
      <p:ext uri="{BB962C8B-B14F-4D97-AF65-F5344CB8AC3E}">
        <p14:creationId xmlns:p14="http://schemas.microsoft.com/office/powerpoint/2010/main" val="3290615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A38723-41EC-40A0-BC0F-86CB0DCF0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382"/>
            <a:ext cx="12186485" cy="993775"/>
          </a:xfrm>
        </p:spPr>
        <p:txBody>
          <a:bodyPr/>
          <a:lstStyle/>
          <a:p>
            <a:pPr algn="ctr"/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1-1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參選</a:t>
            </a:r>
            <a:r>
              <a:rPr kumimoji="1" lang="zh-TW" alt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單位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基本資料表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4A8054F-C797-4A7E-A3C6-F7ACF11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D5BABC7-B7EC-4CBC-BB74-333010F4D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3562078"/>
              </p:ext>
            </p:extLst>
          </p:nvPr>
        </p:nvGraphicFramePr>
        <p:xfrm>
          <a:off x="767408" y="1196752"/>
          <a:ext cx="10801200" cy="5040904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448272">
                  <a:extLst>
                    <a:ext uri="{9D8B030D-6E8A-4147-A177-3AD203B41FA5}">
                      <a16:colId xmlns:a16="http://schemas.microsoft.com/office/drawing/2014/main" val="2452653127"/>
                    </a:ext>
                  </a:extLst>
                </a:gridCol>
                <a:gridCol w="8352928">
                  <a:extLst>
                    <a:ext uri="{9D8B030D-6E8A-4147-A177-3AD203B41FA5}">
                      <a16:colId xmlns:a16="http://schemas.microsoft.com/office/drawing/2014/main" val="2931457614"/>
                    </a:ext>
                  </a:extLst>
                </a:gridCol>
              </a:tblGrid>
              <a:tr h="6301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zh-TW" sz="1600" b="1" kern="1200" dirty="0">
                          <a:effectLst/>
                        </a:rPr>
                        <a:t>單位名稱</a:t>
                      </a:r>
                      <a:r>
                        <a:rPr lang="en-US" altLang="zh-TW" sz="1600" b="1" kern="1200" dirty="0">
                          <a:effectLst/>
                        </a:rPr>
                        <a:t>(</a:t>
                      </a:r>
                      <a:r>
                        <a:rPr lang="zh-TW" altLang="zh-TW" sz="1600" b="1" kern="1200" dirty="0">
                          <a:effectLst/>
                        </a:rPr>
                        <a:t>中文</a:t>
                      </a:r>
                      <a:r>
                        <a:rPr lang="en-US" altLang="zh-TW" sz="1600" b="1" kern="1200" dirty="0">
                          <a:effectLst/>
                        </a:rPr>
                        <a:t>)</a:t>
                      </a:r>
                      <a:endParaRPr lang="zh-TW" altLang="en-US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2582386"/>
                  </a:ext>
                </a:extLst>
              </a:tr>
              <a:tr h="6301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zh-TW" sz="1600" b="1" kern="1200" dirty="0">
                          <a:effectLst/>
                        </a:rPr>
                        <a:t>單位名稱</a:t>
                      </a:r>
                      <a:r>
                        <a:rPr lang="en-US" altLang="zh-TW" sz="1600" b="1" kern="1200" dirty="0">
                          <a:effectLst/>
                        </a:rPr>
                        <a:t>(</a:t>
                      </a:r>
                      <a:r>
                        <a:rPr lang="zh-TW" altLang="zh-TW" sz="1600" b="1" kern="1200" dirty="0">
                          <a:effectLst/>
                        </a:rPr>
                        <a:t>英文</a:t>
                      </a:r>
                      <a:r>
                        <a:rPr lang="en-US" altLang="zh-TW" sz="1600" b="1" kern="1200" dirty="0">
                          <a:effectLst/>
                        </a:rPr>
                        <a:t>)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9732322"/>
                  </a:ext>
                </a:extLst>
              </a:tr>
              <a:tr h="6301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zh-TW" sz="1600" b="1" kern="1200" dirty="0">
                          <a:effectLst/>
                        </a:rPr>
                        <a:t>單位名稱</a:t>
                      </a:r>
                      <a:r>
                        <a:rPr lang="en-US" altLang="zh-TW" sz="1600" b="1" kern="1200" dirty="0">
                          <a:effectLst/>
                        </a:rPr>
                        <a:t>(</a:t>
                      </a:r>
                      <a:r>
                        <a:rPr lang="zh-TW" altLang="zh-TW" sz="1600" b="1" kern="1200" dirty="0">
                          <a:effectLst/>
                        </a:rPr>
                        <a:t>英文縮寫</a:t>
                      </a:r>
                      <a:r>
                        <a:rPr lang="en-US" altLang="zh-TW" sz="1600" b="1" kern="1200" dirty="0">
                          <a:effectLst/>
                        </a:rPr>
                        <a:t>)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5614327"/>
                  </a:ext>
                </a:extLst>
              </a:tr>
              <a:tr h="6301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zh-TW" sz="1600" b="1" kern="1200" dirty="0">
                          <a:effectLst/>
                        </a:rPr>
                        <a:t>統一編號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6614516"/>
                  </a:ext>
                </a:extLst>
              </a:tr>
              <a:tr h="6301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zh-TW" sz="1600" b="1" kern="1200" dirty="0">
                          <a:effectLst/>
                        </a:rPr>
                        <a:t>公司屬性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kern="1200" dirty="0">
                          <a:effectLst/>
                        </a:rPr>
                        <a:t>□</a:t>
                      </a:r>
                      <a:r>
                        <a:rPr lang="zh-TW" altLang="zh-TW" sz="1600" kern="1200" dirty="0">
                          <a:effectLst/>
                        </a:rPr>
                        <a:t>台商</a:t>
                      </a:r>
                      <a:r>
                        <a:rPr lang="zh-TW" altLang="en-US" sz="1600" kern="1200" dirty="0">
                          <a:effectLst/>
                        </a:rPr>
                        <a:t>      </a:t>
                      </a:r>
                      <a:endParaRPr lang="zh-TW" altLang="en-US" sz="1600" b="1" dirty="0">
                        <a:highlight>
                          <a:srgbClr val="00FFFF"/>
                        </a:highlight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148413644"/>
                  </a:ext>
                </a:extLst>
              </a:tr>
              <a:tr h="6301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zh-TW" sz="1600" b="1" kern="1200" dirty="0">
                          <a:effectLst/>
                        </a:rPr>
                        <a:t>聯絡地址</a:t>
                      </a:r>
                      <a:r>
                        <a:rPr lang="en-US" altLang="zh-TW" sz="1600" b="1" kern="1200" dirty="0">
                          <a:effectLst/>
                        </a:rPr>
                        <a:t>(</a:t>
                      </a:r>
                      <a:r>
                        <a:rPr lang="zh-TW" altLang="zh-TW" sz="1600" b="1" kern="1200" dirty="0">
                          <a:effectLst/>
                        </a:rPr>
                        <a:t>中文</a:t>
                      </a:r>
                      <a:r>
                        <a:rPr lang="en-US" altLang="zh-TW" sz="1600" b="1" kern="1200" dirty="0">
                          <a:effectLst/>
                        </a:rPr>
                        <a:t>)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872121695"/>
                  </a:ext>
                </a:extLst>
              </a:tr>
              <a:tr h="630113">
                <a:tc>
                  <a:txBody>
                    <a:bodyPr/>
                    <a:lstStyle/>
                    <a:p>
                      <a:pPr algn="ctr"/>
                      <a:r>
                        <a:rPr lang="zh-TW" altLang="zh-TW" sz="1600" b="1" kern="1200" dirty="0">
                          <a:effectLst/>
                        </a:rPr>
                        <a:t>聯絡地址</a:t>
                      </a:r>
                      <a:r>
                        <a:rPr lang="en-US" altLang="zh-TW" sz="1600" b="1" kern="1200" dirty="0">
                          <a:effectLst/>
                        </a:rPr>
                        <a:t>(</a:t>
                      </a:r>
                      <a:r>
                        <a:rPr lang="zh-TW" altLang="zh-TW" sz="1600" b="1" kern="1200" dirty="0">
                          <a:effectLst/>
                        </a:rPr>
                        <a:t>英文</a:t>
                      </a:r>
                      <a:r>
                        <a:rPr lang="en-US" altLang="zh-TW" sz="1600" b="1" kern="1200" dirty="0">
                          <a:effectLst/>
                        </a:rPr>
                        <a:t>)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79599511"/>
                  </a:ext>
                </a:extLst>
              </a:tr>
              <a:tr h="630113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</a:rPr>
                        <a:t>公司</a:t>
                      </a:r>
                      <a:r>
                        <a:rPr lang="zh-TW" altLang="zh-TW" sz="1600" b="1" kern="1200" dirty="0">
                          <a:effectLst/>
                        </a:rPr>
                        <a:t>網站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zh-TW" altLang="en-US" sz="1600" dirty="0">
                          <a:highlight>
                            <a:srgbClr val="00FFFF"/>
                          </a:highlight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可直接連結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162715395"/>
                  </a:ext>
                </a:extLst>
              </a:tr>
            </a:tbl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E58197F9-F4D2-44BC-93F8-3DC54FECD91F}"/>
              </a:ext>
            </a:extLst>
          </p:cNvPr>
          <p:cNvSpPr txBox="1"/>
          <p:nvPr/>
        </p:nvSpPr>
        <p:spPr>
          <a:xfrm>
            <a:off x="11255896" y="0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  <p:sp>
        <p:nvSpPr>
          <p:cNvPr id="6" name="矩形 5">
            <a:extLst>
              <a:ext uri="{FF2B5EF4-FFF2-40B4-BE49-F238E27FC236}">
                <a16:creationId xmlns:a16="http://schemas.microsoft.com/office/drawing/2014/main" id="{177F9C8F-72D5-471E-8F80-07494486E36F}"/>
              </a:ext>
            </a:extLst>
          </p:cNvPr>
          <p:cNvSpPr/>
          <p:nvPr/>
        </p:nvSpPr>
        <p:spPr>
          <a:xfrm>
            <a:off x="10670860" y="830414"/>
            <a:ext cx="75373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*</a:t>
            </a:r>
            <a:r>
              <a:rPr lang="zh-TW" altLang="en-US" b="1" dirty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必填</a:t>
            </a:r>
            <a:endParaRPr lang="en-US" altLang="zh-TW" b="1" dirty="0">
              <a:solidFill>
                <a:srgbClr val="C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2570578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z="1400" b="1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pPr>
                <a:defRPr/>
              </a:pPr>
              <a:t>20</a:t>
            </a:fld>
            <a:endParaRPr lang="en-US" altLang="zh-TW" sz="1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2002871-16EA-4B06-A58E-B4A8ADD9AAB7}"/>
              </a:ext>
            </a:extLst>
          </p:cNvPr>
          <p:cNvSpPr txBox="1">
            <a:spLocks/>
          </p:cNvSpPr>
          <p:nvPr/>
        </p:nvSpPr>
        <p:spPr bwMode="auto">
          <a:xfrm>
            <a:off x="1981200" y="0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lvl="0">
              <a:defRPr/>
            </a:pPr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四、國內外市場潛力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A0211D3-6A23-4003-A723-983CAA1959D9}"/>
              </a:ext>
            </a:extLst>
          </p:cNvPr>
          <p:cNvSpPr/>
          <p:nvPr/>
        </p:nvSpPr>
        <p:spPr>
          <a:xfrm>
            <a:off x="951434" y="980728"/>
            <a:ext cx="8427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defRPr/>
            </a:pPr>
            <a:r>
              <a:rPr lang="en-US" altLang="zh-TW" sz="2400" b="1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2400" b="1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公司營運現況</a:t>
            </a:r>
            <a:endParaRPr lang="zh-TW" altLang="zh-TW" sz="2400" b="1" kern="1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6941FF6E-F430-4484-A756-3A4ADC819216}"/>
              </a:ext>
            </a:extLst>
          </p:cNvPr>
          <p:cNvSpPr txBox="1"/>
          <p:nvPr/>
        </p:nvSpPr>
        <p:spPr>
          <a:xfrm>
            <a:off x="11255896" y="0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</p:spTree>
    <p:extLst>
      <p:ext uri="{BB962C8B-B14F-4D97-AF65-F5344CB8AC3E}">
        <p14:creationId xmlns:p14="http://schemas.microsoft.com/office/powerpoint/2010/main" val="411558579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z="1400" b="1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pPr>
                <a:defRPr/>
              </a:pPr>
              <a:t>21</a:t>
            </a:fld>
            <a:endParaRPr lang="en-US" altLang="zh-TW" sz="1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A0211D3-6A23-4003-A723-983CAA1959D9}"/>
              </a:ext>
            </a:extLst>
          </p:cNvPr>
          <p:cNvSpPr/>
          <p:nvPr/>
        </p:nvSpPr>
        <p:spPr>
          <a:xfrm>
            <a:off x="839416" y="996207"/>
            <a:ext cx="8427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defRPr/>
            </a:pPr>
            <a:r>
              <a:rPr lang="en-US" altLang="zh-TW" sz="2400" b="1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2.</a:t>
            </a:r>
            <a:r>
              <a:rPr lang="zh-TW" altLang="en-US" sz="2400" b="1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產品</a:t>
            </a:r>
            <a:r>
              <a:rPr lang="en-US" altLang="zh-TW" sz="2400" b="1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/</a:t>
            </a:r>
            <a:r>
              <a:rPr lang="zh-TW" altLang="en-US" sz="2400" b="1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服務市場銷售實績</a:t>
            </a:r>
            <a:endParaRPr lang="zh-TW" altLang="zh-TW" sz="2400" b="1" kern="1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BC4E6C74-A0D2-433C-9258-3CFF8CA68CF8}"/>
              </a:ext>
            </a:extLst>
          </p:cNvPr>
          <p:cNvSpPr txBox="1"/>
          <p:nvPr/>
        </p:nvSpPr>
        <p:spPr>
          <a:xfrm>
            <a:off x="11250381" y="0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4216B0E8-FFC6-4E26-AC76-F9DE70C06D8E}"/>
              </a:ext>
            </a:extLst>
          </p:cNvPr>
          <p:cNvSpPr txBox="1">
            <a:spLocks/>
          </p:cNvSpPr>
          <p:nvPr/>
        </p:nvSpPr>
        <p:spPr bwMode="auto">
          <a:xfrm>
            <a:off x="1981200" y="0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lvl="0">
              <a:defRPr/>
            </a:pPr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四、國內外市場潛力</a:t>
            </a:r>
          </a:p>
        </p:txBody>
      </p:sp>
    </p:spTree>
    <p:extLst>
      <p:ext uri="{BB962C8B-B14F-4D97-AF65-F5344CB8AC3E}">
        <p14:creationId xmlns:p14="http://schemas.microsoft.com/office/powerpoint/2010/main" val="12818135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z="1400" b="1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pPr>
                <a:defRPr/>
              </a:pPr>
              <a:t>22</a:t>
            </a:fld>
            <a:endParaRPr lang="en-US" altLang="zh-TW" sz="1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A0211D3-6A23-4003-A723-983CAA1959D9}"/>
              </a:ext>
            </a:extLst>
          </p:cNvPr>
          <p:cNvSpPr/>
          <p:nvPr/>
        </p:nvSpPr>
        <p:spPr>
          <a:xfrm>
            <a:off x="695400" y="996207"/>
            <a:ext cx="8427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>
              <a:defRPr/>
            </a:pPr>
            <a:r>
              <a:rPr lang="en-US" altLang="zh-TW" sz="2400" b="1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3.</a:t>
            </a:r>
            <a:r>
              <a:rPr lang="zh-TW" altLang="en-US" sz="2400" b="1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行銷推廣作法</a:t>
            </a:r>
            <a:endParaRPr lang="zh-TW" altLang="zh-TW" sz="2400" b="1" kern="1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72D6F200-1272-4C87-AE0C-727A8719C114}"/>
              </a:ext>
            </a:extLst>
          </p:cNvPr>
          <p:cNvSpPr txBox="1"/>
          <p:nvPr/>
        </p:nvSpPr>
        <p:spPr>
          <a:xfrm>
            <a:off x="11250381" y="0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E53E09B0-9033-477C-B107-F57A0CA00BC1}"/>
              </a:ext>
            </a:extLst>
          </p:cNvPr>
          <p:cNvSpPr txBox="1">
            <a:spLocks/>
          </p:cNvSpPr>
          <p:nvPr/>
        </p:nvSpPr>
        <p:spPr bwMode="auto">
          <a:xfrm>
            <a:off x="1981200" y="0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lvl="0">
              <a:defRPr/>
            </a:pPr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四、國內外市場潛力</a:t>
            </a:r>
          </a:p>
        </p:txBody>
      </p:sp>
    </p:spTree>
    <p:extLst>
      <p:ext uri="{BB962C8B-B14F-4D97-AF65-F5344CB8AC3E}">
        <p14:creationId xmlns:p14="http://schemas.microsoft.com/office/powerpoint/2010/main" val="1335621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z="1400" b="1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pPr>
                <a:defRPr/>
              </a:pPr>
              <a:t>23</a:t>
            </a:fld>
            <a:endParaRPr lang="en-US" altLang="zh-TW" sz="1400" b="1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A0211D3-6A23-4003-A723-983CAA1959D9}"/>
              </a:ext>
            </a:extLst>
          </p:cNvPr>
          <p:cNvSpPr/>
          <p:nvPr/>
        </p:nvSpPr>
        <p:spPr>
          <a:xfrm>
            <a:off x="839416" y="980728"/>
            <a:ext cx="842761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61950" indent="-361950"/>
            <a:r>
              <a:rPr lang="en-US" altLang="zh-TW" sz="2400" b="1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4.</a:t>
            </a:r>
            <a:r>
              <a:rPr lang="zh-TW" altLang="en-US" sz="2400" b="1" kern="1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未來拓展海外市場、發展跨國合作之規劃</a:t>
            </a:r>
            <a:endParaRPr lang="zh-TW" altLang="zh-TW" sz="2400" b="1" kern="1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FA890EC7-2841-4360-9A5B-563C8BF8EEBB}"/>
              </a:ext>
            </a:extLst>
          </p:cNvPr>
          <p:cNvSpPr txBox="1"/>
          <p:nvPr/>
        </p:nvSpPr>
        <p:spPr>
          <a:xfrm>
            <a:off x="11255896" y="0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  <p:sp>
        <p:nvSpPr>
          <p:cNvPr id="7" name="標題 1">
            <a:extLst>
              <a:ext uri="{FF2B5EF4-FFF2-40B4-BE49-F238E27FC236}">
                <a16:creationId xmlns:a16="http://schemas.microsoft.com/office/drawing/2014/main" id="{2B21C035-7DCB-4BAD-BBED-A5381D4BA998}"/>
              </a:ext>
            </a:extLst>
          </p:cNvPr>
          <p:cNvSpPr txBox="1">
            <a:spLocks/>
          </p:cNvSpPr>
          <p:nvPr/>
        </p:nvSpPr>
        <p:spPr bwMode="auto">
          <a:xfrm>
            <a:off x="1981200" y="0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pPr lvl="0">
              <a:defRPr/>
            </a:pPr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四、國內外市場潛力</a:t>
            </a:r>
          </a:p>
        </p:txBody>
      </p:sp>
    </p:spTree>
    <p:extLst>
      <p:ext uri="{BB962C8B-B14F-4D97-AF65-F5344CB8AC3E}">
        <p14:creationId xmlns:p14="http://schemas.microsoft.com/office/powerpoint/2010/main" val="10104630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B690540-372E-4338-9371-F049DDCBA6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352" y="188640"/>
            <a:ext cx="11897816" cy="805135"/>
          </a:xfrm>
        </p:spPr>
        <p:txBody>
          <a:bodyPr/>
          <a:lstStyle/>
          <a:p>
            <a:pPr algn="ctr"/>
            <a:r>
              <a:rPr lang="en-US" altLang="zh-TW" sz="3600" b="1">
                <a:latin typeface="微軟正黑體" panose="020B0604030504040204" pitchFamily="34" charset="-120"/>
              </a:rPr>
              <a:t>4-1   </a:t>
            </a:r>
            <a:r>
              <a:rPr lang="zh-TW" altLang="en-US" sz="3600" b="1" dirty="0">
                <a:latin typeface="微軟正黑體" panose="020B0604030504040204" pitchFamily="34" charset="-120"/>
              </a:rPr>
              <a:t>其他評選項目佐證資料</a:t>
            </a:r>
            <a:r>
              <a:rPr lang="en-US" altLang="zh-TW" sz="3600" b="1" dirty="0">
                <a:latin typeface="微軟正黑體" panose="020B0604030504040204" pitchFamily="34" charset="-120"/>
              </a:rPr>
              <a:t>_</a:t>
            </a:r>
            <a:r>
              <a:rPr lang="zh-TW" altLang="en-US" sz="3600" b="1" dirty="0">
                <a:latin typeface="微軟正黑體" panose="020B0604030504040204" pitchFamily="34" charset="-120"/>
              </a:rPr>
              <a:t> </a:t>
            </a:r>
            <a:r>
              <a:rPr lang="en-US" altLang="zh-TW" sz="3600" b="1" dirty="0">
                <a:latin typeface="微軟正黑體" panose="020B0604030504040204" pitchFamily="34" charset="-120"/>
              </a:rPr>
              <a:t>(</a:t>
            </a:r>
            <a:r>
              <a:rPr lang="zh-TW" altLang="en-US" sz="3600" b="1" dirty="0">
                <a:latin typeface="微軟正黑體" panose="020B0604030504040204" pitchFamily="34" charset="-120"/>
              </a:rPr>
              <a:t>另匯出</a:t>
            </a:r>
            <a:r>
              <a:rPr lang="en-US" altLang="zh-TW" sz="3600" b="1" dirty="0">
                <a:latin typeface="微軟正黑體" panose="020B0604030504040204" pitchFamily="34" charset="-120"/>
              </a:rPr>
              <a:t>PDF</a:t>
            </a:r>
            <a:r>
              <a:rPr lang="zh-TW" altLang="en-US" sz="3600" b="1" dirty="0">
                <a:latin typeface="微軟正黑體" panose="020B0604030504040204" pitchFamily="34" charset="-120"/>
              </a:rPr>
              <a:t>檔</a:t>
            </a:r>
            <a:r>
              <a:rPr lang="en-US" altLang="zh-TW" sz="3600" b="1" dirty="0">
                <a:latin typeface="微軟正黑體" panose="020B0604030504040204" pitchFamily="34" charset="-120"/>
              </a:rPr>
              <a:t>)</a:t>
            </a:r>
            <a:r>
              <a:rPr lang="zh-TW" altLang="en-US" sz="3600" b="1" dirty="0">
                <a:latin typeface="微軟正黑體" panose="020B0604030504040204" pitchFamily="34" charset="-120"/>
              </a:rPr>
              <a:t> 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29B7C200-108A-4255-B94C-87C24B335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E26B1C1-696A-4092-9A96-6C45A2FAB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7263329"/>
              </p:ext>
            </p:extLst>
          </p:nvPr>
        </p:nvGraphicFramePr>
        <p:xfrm>
          <a:off x="695399" y="1196752"/>
          <a:ext cx="10795685" cy="4968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87651">
                  <a:extLst>
                    <a:ext uri="{9D8B030D-6E8A-4147-A177-3AD203B41FA5}">
                      <a16:colId xmlns:a16="http://schemas.microsoft.com/office/drawing/2014/main" val="2452653127"/>
                    </a:ext>
                  </a:extLst>
                </a:gridCol>
                <a:gridCol w="9108034">
                  <a:extLst>
                    <a:ext uri="{9D8B030D-6E8A-4147-A177-3AD203B41FA5}">
                      <a16:colId xmlns:a16="http://schemas.microsoft.com/office/drawing/2014/main" val="2931457614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其他</a:t>
                      </a:r>
                      <a:r>
                        <a:rPr lang="zh-TW" altLang="en-US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證明</a:t>
                      </a:r>
                      <a:endParaRPr lang="en-US" altLang="zh-TW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(EX: </a:t>
                      </a: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請提供產品上掛審核通過頁面截圖即可</a:t>
                      </a: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6614516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5001EF9E-65B9-4A9A-9ADB-1516B2321D04}"/>
              </a:ext>
            </a:extLst>
          </p:cNvPr>
          <p:cNvSpPr txBox="1"/>
          <p:nvPr/>
        </p:nvSpPr>
        <p:spPr>
          <a:xfrm>
            <a:off x="10632504" y="0"/>
            <a:ext cx="1559496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>
                <a:latin typeface="微軟正黑體" panose="020B0604030504040204" pitchFamily="34" charset="-120"/>
                <a:ea typeface="微軟正黑體" panose="020B0604030504040204" pitchFamily="34" charset="-120"/>
              </a:rPr>
              <a:t>非必</a:t>
            </a: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繳</a:t>
            </a:r>
          </a:p>
        </p:txBody>
      </p:sp>
    </p:spTree>
    <p:extLst>
      <p:ext uri="{BB962C8B-B14F-4D97-AF65-F5344CB8AC3E}">
        <p14:creationId xmlns:p14="http://schemas.microsoft.com/office/powerpoint/2010/main" val="135039436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F0D8AA7-7A3C-4BF4-BA91-CA87477EF5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1" y="1"/>
            <a:ext cx="12186485" cy="993775"/>
          </a:xfrm>
        </p:spPr>
        <p:txBody>
          <a:bodyPr/>
          <a:lstStyle/>
          <a:p>
            <a:pPr algn="ctr"/>
            <a:r>
              <a:rPr lang="zh-TW" altLang="en-US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文件檢查表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40A906C-6D19-473B-9775-0BBE22883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58C798DF-EA16-4AFF-9D19-50609F362C9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8060022"/>
              </p:ext>
            </p:extLst>
          </p:nvPr>
        </p:nvGraphicFramePr>
        <p:xfrm>
          <a:off x="926164" y="1017510"/>
          <a:ext cx="10529041" cy="447057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240047">
                  <a:extLst>
                    <a:ext uri="{9D8B030D-6E8A-4147-A177-3AD203B41FA5}">
                      <a16:colId xmlns:a16="http://schemas.microsoft.com/office/drawing/2014/main" val="2030979025"/>
                    </a:ext>
                  </a:extLst>
                </a:gridCol>
                <a:gridCol w="3289530">
                  <a:extLst>
                    <a:ext uri="{9D8B030D-6E8A-4147-A177-3AD203B41FA5}">
                      <a16:colId xmlns:a16="http://schemas.microsoft.com/office/drawing/2014/main" val="1503073193"/>
                    </a:ext>
                  </a:extLst>
                </a:gridCol>
                <a:gridCol w="5999464">
                  <a:extLst>
                    <a:ext uri="{9D8B030D-6E8A-4147-A177-3AD203B41FA5}">
                      <a16:colId xmlns:a16="http://schemas.microsoft.com/office/drawing/2014/main" val="2791690235"/>
                    </a:ext>
                  </a:extLst>
                </a:gridCol>
              </a:tblGrid>
              <a:tr h="341652"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/>
                        <a:t>請勾選已完成之項目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/>
                        <a:t>須繳交文件項目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dirty="0"/>
                        <a:t>備註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092764187"/>
                  </a:ext>
                </a:extLst>
              </a:tr>
              <a:tr h="341652"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+mn-ea"/>
                        </a:rPr>
                        <a:t>1-1 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+mn-ea"/>
                        </a:rPr>
                        <a:t>參選單位 基本資料表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/>
                        <a:t>-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3409353"/>
                  </a:ext>
                </a:extLst>
              </a:tr>
              <a:tr h="341652"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+mn-ea"/>
                        </a:rPr>
                        <a:t>2-1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+mn-ea"/>
                        </a:rPr>
                        <a:t> 參選單位 資格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/>
                        <a:t>-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33907675"/>
                  </a:ext>
                </a:extLst>
              </a:tr>
              <a:tr h="341652"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0" dirty="0">
                          <a:latin typeface="微軟正黑體" panose="020B0604030504040204" pitchFamily="34" charset="-120"/>
                          <a:ea typeface="+mn-ea"/>
                        </a:rPr>
                        <a:t>3-1</a:t>
                      </a:r>
                      <a:r>
                        <a:rPr lang="zh-TW" altLang="en-US" sz="1600" b="1" kern="0" dirty="0">
                          <a:latin typeface="微軟正黑體" panose="020B0604030504040204" pitchFamily="34" charset="-120"/>
                          <a:ea typeface="+mn-ea"/>
                        </a:rPr>
                        <a:t> 參選產品</a:t>
                      </a:r>
                      <a:r>
                        <a:rPr lang="en-US" altLang="zh-TW" sz="1600" b="1" kern="0" dirty="0">
                          <a:latin typeface="微軟正黑體" panose="020B0604030504040204" pitchFamily="34" charset="-120"/>
                          <a:ea typeface="+mn-ea"/>
                        </a:rPr>
                        <a:t>/</a:t>
                      </a:r>
                      <a:r>
                        <a:rPr lang="zh-TW" altLang="en-US" sz="1600" b="1" kern="0" dirty="0">
                          <a:latin typeface="微軟正黑體" panose="020B0604030504040204" pitchFamily="34" charset="-120"/>
                          <a:ea typeface="+mn-ea"/>
                        </a:rPr>
                        <a:t>服務資料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/>
                        <a:t>-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43131175"/>
                  </a:ext>
                </a:extLst>
              </a:tr>
              <a:tr h="341652"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+mn-ea"/>
                        </a:rPr>
                        <a:t>3-2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+mn-ea"/>
                        </a:rPr>
                        <a:t>  一、</a:t>
                      </a:r>
                      <a:r>
                        <a:rPr lang="zh-TW" altLang="en-US" sz="1600" b="1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產品</a:t>
                      </a:r>
                      <a:r>
                        <a:rPr lang="en-US" altLang="zh-TW" sz="1600" b="1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/</a:t>
                      </a:r>
                      <a:r>
                        <a:rPr lang="zh-TW" altLang="en-US" sz="1600" b="1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服務功能與特色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/>
                        <a:t>-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229775"/>
                  </a:ext>
                </a:extLst>
              </a:tr>
              <a:tr h="341652"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>
                          <a:latin typeface="微軟正黑體" panose="020B0604030504040204" pitchFamily="34" charset="-120"/>
                          <a:ea typeface="+mn-ea"/>
                        </a:rPr>
                        <a:t>3-2  </a:t>
                      </a:r>
                      <a:r>
                        <a:rPr lang="zh-TW" altLang="en-US" sz="1600" b="1" kern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二</a:t>
                      </a:r>
                      <a:r>
                        <a:rPr lang="zh-TW" altLang="en-US" sz="1600" b="1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、產品</a:t>
                      </a:r>
                      <a:r>
                        <a:rPr lang="en-US" altLang="zh-TW" sz="1600" b="1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/</a:t>
                      </a:r>
                      <a:r>
                        <a:rPr lang="zh-TW" altLang="en-US" sz="1600" b="1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服務專業能量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/>
                        <a:t>-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2356409"/>
                  </a:ext>
                </a:extLst>
              </a:tr>
              <a:tr h="341652"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+mn-ea"/>
                        </a:rPr>
                        <a:t>3-2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+mn-ea"/>
                        </a:rPr>
                        <a:t>  三、</a:t>
                      </a:r>
                      <a:r>
                        <a:rPr lang="zh-TW" altLang="en-US" sz="1600" b="1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</a:rPr>
                        <a:t>產品</a:t>
                      </a:r>
                      <a:r>
                        <a:rPr lang="zh-TW" altLang="en-US" sz="1600" b="1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應用附加價值或服務       </a:t>
                      </a:r>
                      <a:endParaRPr lang="en-US" altLang="zh-TW" sz="1600" b="1" kern="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+mn-ea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                </a:t>
                      </a:r>
                      <a:r>
                        <a:rPr lang="zh-TW" altLang="en-US" sz="1600" b="1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創新與前瞻性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/>
                        <a:t>-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22751884"/>
                  </a:ext>
                </a:extLst>
              </a:tr>
              <a:tr h="341652"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+mn-ea"/>
                        </a:rPr>
                        <a:t>3-2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+mn-ea"/>
                        </a:rPr>
                        <a:t>  四、</a:t>
                      </a:r>
                      <a:r>
                        <a:rPr lang="zh-TW" altLang="en-US" sz="1600" b="1" kern="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國內外市場潛力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altLang="zh-TW" sz="1600" dirty="0"/>
                        <a:t>-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54456088"/>
                  </a:ext>
                </a:extLst>
              </a:tr>
              <a:tr h="341652"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+mn-ea"/>
                        </a:rPr>
                        <a:t>4-1   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+mn-ea"/>
                        </a:rPr>
                        <a:t>其他評選項目 佐證資料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+mn-ea"/>
                        </a:rPr>
                        <a:t>_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+mn-ea"/>
                        </a:rPr>
                        <a:t>(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+mn-ea"/>
                        </a:rPr>
                        <a:t>非必繳 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+mn-ea"/>
                        </a:rPr>
                        <a:t>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佐證資料請隨說明附於此簡報中或請依評分項目及說明順序，另彙整成一份</a:t>
                      </a:r>
                      <a:r>
                        <a:rPr lang="en-US" altLang="zh-TW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PDF</a:t>
                      </a:r>
                      <a:r>
                        <a:rPr lang="zh-TW" altLang="en-US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檔上傳系統，格式不限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6824062"/>
                  </a:ext>
                </a:extLst>
              </a:tr>
              <a:tr h="341652"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+mn-ea"/>
                        </a:rPr>
                        <a:t>附件一、個資同意書 </a:t>
                      </a:r>
                      <a:endParaRPr lang="zh-TW" altLang="en-US" sz="1600" b="1" kern="0" dirty="0">
                        <a:latin typeface="微軟正黑體" panose="020B0604030504040204" pitchFamily="34" charset="-120"/>
                        <a:ea typeface="+mn-ea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+mn-ea"/>
                        </a:rPr>
                        <a:t>須用印後，單獨上傳系統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94427275"/>
                  </a:ext>
                </a:extLst>
              </a:tr>
              <a:tr h="341652">
                <a:tc>
                  <a:txBody>
                    <a:bodyPr/>
                    <a:lstStyle/>
                    <a:p>
                      <a:pPr algn="ctr"/>
                      <a:endParaRPr lang="zh-TW" altLang="en-US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0" dirty="0">
                          <a:latin typeface="微軟正黑體" panose="020B0604030504040204" pitchFamily="34" charset="-120"/>
                          <a:ea typeface="+mn-ea"/>
                        </a:rPr>
                        <a:t>附件二、參選同意書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l"/>
                      <a:r>
                        <a:rPr lang="zh-TW" altLang="en-US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</a:rPr>
                        <a:t>須用印後，單獨上傳系統</a:t>
                      </a:r>
                      <a:endParaRPr lang="zh-TW" altLang="en-US" sz="16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89773268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D02CADD7-F539-4ADD-A530-CF599DC96BD9}"/>
              </a:ext>
            </a:extLst>
          </p:cNvPr>
          <p:cNvSpPr txBox="1"/>
          <p:nvPr/>
        </p:nvSpPr>
        <p:spPr>
          <a:xfrm>
            <a:off x="11255896" y="0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</p:spTree>
    <p:extLst>
      <p:ext uri="{BB962C8B-B14F-4D97-AF65-F5344CB8AC3E}">
        <p14:creationId xmlns:p14="http://schemas.microsoft.com/office/powerpoint/2010/main" val="21889037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4A8054F-C797-4A7E-A3C6-F7ACF11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D5BABC7-B7EC-4CBC-BB74-333010F4D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7994861"/>
              </p:ext>
            </p:extLst>
          </p:nvPr>
        </p:nvGraphicFramePr>
        <p:xfrm>
          <a:off x="623392" y="1196752"/>
          <a:ext cx="11017223" cy="504056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2016224">
                  <a:extLst>
                    <a:ext uri="{9D8B030D-6E8A-4147-A177-3AD203B41FA5}">
                      <a16:colId xmlns:a16="http://schemas.microsoft.com/office/drawing/2014/main" val="2452653127"/>
                    </a:ext>
                  </a:extLst>
                </a:gridCol>
                <a:gridCol w="2394063">
                  <a:extLst>
                    <a:ext uri="{9D8B030D-6E8A-4147-A177-3AD203B41FA5}">
                      <a16:colId xmlns:a16="http://schemas.microsoft.com/office/drawing/2014/main" val="2426159743"/>
                    </a:ext>
                  </a:extLst>
                </a:gridCol>
                <a:gridCol w="1722284">
                  <a:extLst>
                    <a:ext uri="{9D8B030D-6E8A-4147-A177-3AD203B41FA5}">
                      <a16:colId xmlns:a16="http://schemas.microsoft.com/office/drawing/2014/main" val="2870685570"/>
                    </a:ext>
                  </a:extLst>
                </a:gridCol>
                <a:gridCol w="2200696">
                  <a:extLst>
                    <a:ext uri="{9D8B030D-6E8A-4147-A177-3AD203B41FA5}">
                      <a16:colId xmlns:a16="http://schemas.microsoft.com/office/drawing/2014/main" val="3943276482"/>
                    </a:ext>
                  </a:extLst>
                </a:gridCol>
                <a:gridCol w="2683956">
                  <a:extLst>
                    <a:ext uri="{9D8B030D-6E8A-4147-A177-3AD203B41FA5}">
                      <a16:colId xmlns:a16="http://schemas.microsoft.com/office/drawing/2014/main" val="1907961476"/>
                    </a:ext>
                  </a:extLst>
                </a:gridCol>
              </a:tblGrid>
              <a:tr h="724041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成立年份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西元年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負責人姓名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rowSpan="3">
                  <a:txBody>
                    <a:bodyPr/>
                    <a:lstStyle/>
                    <a:p>
                      <a:pPr algn="ctr"/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</a:rPr>
                        <a:t>單位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</a:rPr>
                        <a:t>LOGO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</a:rPr>
                        <a:t>圖檔</a:t>
                      </a:r>
                      <a:br>
                        <a:rPr lang="en-US" altLang="zh-TW" sz="1600" b="1" dirty="0">
                          <a:solidFill>
                            <a:schemeClr val="tx1"/>
                          </a:solidFill>
                        </a:rPr>
                      </a:br>
                      <a:r>
                        <a:rPr lang="en-US" altLang="zh-TW" sz="1200" b="1" dirty="0">
                          <a:solidFill>
                            <a:schemeClr val="tx1"/>
                          </a:solidFill>
                        </a:rPr>
                        <a:t>(</a:t>
                      </a:r>
                      <a:r>
                        <a:rPr lang="zh-TW" altLang="en-US" sz="1200" b="1" dirty="0">
                          <a:solidFill>
                            <a:schemeClr val="tx1"/>
                          </a:solidFill>
                        </a:rPr>
                        <a:t>白底或去背圖檔</a:t>
                      </a:r>
                      <a:r>
                        <a:rPr lang="en-US" altLang="zh-TW" sz="1200" b="1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zh-TW" altLang="en-US" sz="11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592582386"/>
                  </a:ext>
                </a:extLst>
              </a:tr>
              <a:tr h="712767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單位電話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單位傳真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9732322"/>
                  </a:ext>
                </a:extLst>
              </a:tr>
              <a:tr h="77741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資本額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lang="zh-TW" altLang="en-US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請註明幣別，單位：元</a:t>
                      </a:r>
                      <a:r>
                        <a:rPr lang="en-US" altLang="zh-TW" sz="12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)</a:t>
                      </a:r>
                      <a:endParaRPr lang="zh-TW" altLang="en-US" sz="12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zh-TW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員工總數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75614327"/>
                  </a:ext>
                </a:extLst>
              </a:tr>
              <a:tr h="494106">
                <a:tc grid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本案聯絡窗口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643695661"/>
                  </a:ext>
                </a:extLst>
              </a:tr>
              <a:tr h="7774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姓名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職稱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2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3757464"/>
                  </a:ext>
                </a:extLst>
              </a:tr>
              <a:tr h="7774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聯絡電話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手機號碼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algn="l" defTabSz="914400" rtl="0" eaLnBrk="1" latinLnBrk="0" hangingPunct="1"/>
                      <a:endParaRPr lang="zh-TW" altLang="en-US" sz="1600" b="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564679830"/>
                  </a:ext>
                </a:extLst>
              </a:tr>
              <a:tr h="77741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kern="1200" dirty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電子信箱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endParaRPr lang="zh-TW" alt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zh-TW" altLang="en-US" sz="18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24612572"/>
                  </a:ext>
                </a:extLst>
              </a:tr>
            </a:tbl>
          </a:graphicData>
        </a:graphic>
      </p:graphicFrame>
      <p:sp>
        <p:nvSpPr>
          <p:cNvPr id="6" name="文字方塊 5">
            <a:extLst>
              <a:ext uri="{FF2B5EF4-FFF2-40B4-BE49-F238E27FC236}">
                <a16:creationId xmlns:a16="http://schemas.microsoft.com/office/drawing/2014/main" id="{154C1C50-D0CD-40A7-B13D-37140437B0C2}"/>
              </a:ext>
            </a:extLst>
          </p:cNvPr>
          <p:cNvSpPr txBox="1"/>
          <p:nvPr/>
        </p:nvSpPr>
        <p:spPr>
          <a:xfrm>
            <a:off x="11250381" y="0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  <p:sp>
        <p:nvSpPr>
          <p:cNvPr id="8" name="標題 1">
            <a:extLst>
              <a:ext uri="{FF2B5EF4-FFF2-40B4-BE49-F238E27FC236}">
                <a16:creationId xmlns:a16="http://schemas.microsoft.com/office/drawing/2014/main" id="{92F72E74-FBC5-4830-9B3B-985472DBDF2F}"/>
              </a:ext>
            </a:extLst>
          </p:cNvPr>
          <p:cNvSpPr txBox="1">
            <a:spLocks/>
          </p:cNvSpPr>
          <p:nvPr/>
        </p:nvSpPr>
        <p:spPr>
          <a:xfrm>
            <a:off x="0" y="382"/>
            <a:ext cx="12186485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1-1</a:t>
            </a:r>
            <a:r>
              <a:rPr lang="zh-TW" altLang="en-US" sz="3600" b="1" dirty="0">
                <a:latin typeface="微軟正黑體" panose="020B0604030504040204" pitchFamily="34" charset="-120"/>
              </a:rPr>
              <a:t>參選</a:t>
            </a:r>
            <a:r>
              <a:rPr kumimoji="1" lang="zh-TW" alt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單位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基本資料表</a:t>
            </a:r>
          </a:p>
        </p:txBody>
      </p:sp>
    </p:spTree>
    <p:extLst>
      <p:ext uri="{BB962C8B-B14F-4D97-AF65-F5344CB8AC3E}">
        <p14:creationId xmlns:p14="http://schemas.microsoft.com/office/powerpoint/2010/main" val="11820606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4A8054F-C797-4A7E-A3C6-F7ACF11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D5BABC7-B7EC-4CBC-BB74-333010F4D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39136527"/>
              </p:ext>
            </p:extLst>
          </p:nvPr>
        </p:nvGraphicFramePr>
        <p:xfrm>
          <a:off x="623392" y="1196752"/>
          <a:ext cx="11161240" cy="4968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44798">
                  <a:extLst>
                    <a:ext uri="{9D8B030D-6E8A-4147-A177-3AD203B41FA5}">
                      <a16:colId xmlns:a16="http://schemas.microsoft.com/office/drawing/2014/main" val="2452653127"/>
                    </a:ext>
                  </a:extLst>
                </a:gridCol>
                <a:gridCol w="9416442">
                  <a:extLst>
                    <a:ext uri="{9D8B030D-6E8A-4147-A177-3AD203B41FA5}">
                      <a16:colId xmlns:a16="http://schemas.microsoft.com/office/drawing/2014/main" val="2931457614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800" b="1" kern="12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*</a:t>
                      </a:r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單位簡介</a:t>
                      </a:r>
                      <a:endParaRPr lang="en-US" altLang="zh-TW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en-US" altLang="zh-TW" sz="12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1200" b="1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請勿超過一頁</a:t>
                      </a:r>
                      <a:r>
                        <a:rPr lang="en-US" altLang="zh-TW" sz="1200" b="1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zh-TW" altLang="en-US" sz="1200" b="1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  <a:cs typeface="Times New Roman" panose="02020603050405020304" pitchFamily="18" charset="0"/>
                        </a:rPr>
                        <a:t>限</a:t>
                      </a:r>
                      <a:r>
                        <a:rPr lang="en-US" altLang="zh-TW" sz="1200" b="1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  <a:cs typeface="Times New Roman" panose="02020603050405020304" pitchFamily="18" charset="0"/>
                        </a:rPr>
                        <a:t>100</a:t>
                      </a:r>
                      <a:r>
                        <a:rPr lang="zh-TW" altLang="en-US" sz="1200" b="1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  <a:cs typeface="Times New Roman" panose="02020603050405020304" pitchFamily="18" charset="0"/>
                        </a:rPr>
                        <a:t>字數內</a:t>
                      </a:r>
                      <a:r>
                        <a:rPr lang="en-US" altLang="zh-TW" sz="1200" b="1" kern="1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  <a:cs typeface="Times New Roman" panose="02020603050405020304" pitchFamily="18" charset="0"/>
                        </a:rPr>
                        <a:t>)</a:t>
                      </a:r>
                      <a:endParaRPr lang="zh-TW" altLang="en-US" sz="1200" b="1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6614516"/>
                  </a:ext>
                </a:extLst>
              </a:tr>
            </a:tbl>
          </a:graphicData>
        </a:graphic>
      </p:graphicFrame>
      <p:sp>
        <p:nvSpPr>
          <p:cNvPr id="8" name="標題 1">
            <a:extLst>
              <a:ext uri="{FF2B5EF4-FFF2-40B4-BE49-F238E27FC236}">
                <a16:creationId xmlns:a16="http://schemas.microsoft.com/office/drawing/2014/main" id="{E1B67ADD-8A7C-4FDA-9E9D-047D57BB2BBA}"/>
              </a:ext>
            </a:extLst>
          </p:cNvPr>
          <p:cNvSpPr txBox="1">
            <a:spLocks/>
          </p:cNvSpPr>
          <p:nvPr/>
        </p:nvSpPr>
        <p:spPr>
          <a:xfrm>
            <a:off x="0" y="382"/>
            <a:ext cx="12186485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1-1</a:t>
            </a:r>
            <a:r>
              <a:rPr lang="zh-TW" altLang="en-US" sz="3600" b="1" dirty="0">
                <a:latin typeface="微軟正黑體" panose="020B0604030504040204" pitchFamily="34" charset="-120"/>
              </a:rPr>
              <a:t>參選</a:t>
            </a:r>
            <a:r>
              <a:rPr kumimoji="1" lang="zh-TW" altLang="en-US" sz="3600" b="1" dirty="0">
                <a:solidFill>
                  <a:prstClr val="black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微軟正黑體" panose="020B0604030504040204" pitchFamily="34" charset="-120"/>
              </a:rPr>
              <a:t>單位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基本資料表</a:t>
            </a: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1366F5CC-6460-4BCB-B3C5-E0DAA641639B}"/>
              </a:ext>
            </a:extLst>
          </p:cNvPr>
          <p:cNvSpPr txBox="1"/>
          <p:nvPr/>
        </p:nvSpPr>
        <p:spPr>
          <a:xfrm>
            <a:off x="11250381" y="0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</p:spTree>
    <p:extLst>
      <p:ext uri="{BB962C8B-B14F-4D97-AF65-F5344CB8AC3E}">
        <p14:creationId xmlns:p14="http://schemas.microsoft.com/office/powerpoint/2010/main" val="34174069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3A38723-41EC-40A0-BC0F-86CB0DCF01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-6406" y="5796"/>
            <a:ext cx="12192000" cy="993775"/>
          </a:xfrm>
        </p:spPr>
        <p:txBody>
          <a:bodyPr/>
          <a:lstStyle/>
          <a:p>
            <a:pPr algn="ctr"/>
            <a:r>
              <a:rPr lang="en-US" altLang="zh-TW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2-1 </a:t>
            </a:r>
            <a:r>
              <a:rPr lang="zh-TW" altLang="en-US" sz="36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參選單位 資格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04A8054F-C797-4A7E-A3C6-F7ACF11F3D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7D5BABC7-B7EC-4CBC-BB74-333010F4D58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9905229"/>
              </p:ext>
            </p:extLst>
          </p:nvPr>
        </p:nvGraphicFramePr>
        <p:xfrm>
          <a:off x="695400" y="999571"/>
          <a:ext cx="10798442" cy="361426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798442">
                  <a:extLst>
                    <a:ext uri="{9D8B030D-6E8A-4147-A177-3AD203B41FA5}">
                      <a16:colId xmlns:a16="http://schemas.microsoft.com/office/drawing/2014/main" val="2452653127"/>
                    </a:ext>
                  </a:extLst>
                </a:gridCol>
              </a:tblGrid>
              <a:tr h="543414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</a:pPr>
                      <a:r>
                        <a:rPr lang="zh-TW" altLang="en-US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參選廠商資格</a:t>
                      </a:r>
                      <a:endParaRPr lang="zh-TW" altLang="en-US" sz="1400" b="1" dirty="0">
                        <a:solidFill>
                          <a:srgbClr val="C00000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2582386"/>
                  </a:ext>
                </a:extLst>
              </a:tr>
              <a:tr h="3070855">
                <a:tc>
                  <a:txBody>
                    <a:bodyPr/>
                    <a:lstStyle/>
                    <a:p>
                      <a:pPr lvl="0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kumimoji="0" lang="en-US" altLang="zh-TW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highlight>
                          <a:srgbClr val="FF00FF"/>
                        </a:highlight>
                        <a:uLnTx/>
                        <a:uFillTx/>
                        <a:latin typeface="微軟正黑體" panose="020B0604030504040204" pitchFamily="34" charset="-12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3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□</a:t>
                      </a:r>
                      <a:r>
                        <a:rPr kumimoji="0" lang="zh-TW" altLang="en-US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n-US" altLang="zh-TW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 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為國內依法登記成立之獨資、合夥、有限合夥事業或公司，</a:t>
                      </a:r>
                      <a:endParaRPr lang="en-US" altLang="zh-TW" sz="18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          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並</a:t>
                      </a:r>
                      <a:r>
                        <a:rPr lang="zh-TW" altLang="en-US" sz="1800" b="1" kern="12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不得為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經濟部投資審議司公告之</a:t>
                      </a:r>
                      <a:r>
                        <a:rPr lang="zh-TW" altLang="en-US" sz="1800" b="1" kern="1200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陸資企業</a:t>
                      </a:r>
                      <a:r>
                        <a:rPr lang="zh-TW" altLang="en-US" sz="180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。 </a:t>
                      </a:r>
                      <a:endParaRPr lang="en-US" altLang="zh-TW" sz="18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8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+mn-ea"/>
                        <a:cs typeface="+mn-cs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80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9732322"/>
                  </a:ext>
                </a:extLst>
              </a:tr>
            </a:tbl>
          </a:graphicData>
        </a:graphic>
      </p:graphicFrame>
      <p:sp>
        <p:nvSpPr>
          <p:cNvPr id="9" name="文字方塊 8">
            <a:extLst>
              <a:ext uri="{FF2B5EF4-FFF2-40B4-BE49-F238E27FC236}">
                <a16:creationId xmlns:a16="http://schemas.microsoft.com/office/drawing/2014/main" id="{0655003F-61CC-4129-880D-2D03F9A15BDC}"/>
              </a:ext>
            </a:extLst>
          </p:cNvPr>
          <p:cNvSpPr txBox="1"/>
          <p:nvPr/>
        </p:nvSpPr>
        <p:spPr>
          <a:xfrm>
            <a:off x="11255896" y="0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</p:spTree>
    <p:extLst>
      <p:ext uri="{BB962C8B-B14F-4D97-AF65-F5344CB8AC3E}">
        <p14:creationId xmlns:p14="http://schemas.microsoft.com/office/powerpoint/2010/main" val="20891033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標題 1">
            <a:extLst>
              <a:ext uri="{FF2B5EF4-FFF2-40B4-BE49-F238E27FC236}">
                <a16:creationId xmlns:a16="http://schemas.microsoft.com/office/drawing/2014/main" id="{E31F4316-CDFE-4458-BD2A-7A2923986F2D}"/>
              </a:ext>
            </a:extLst>
          </p:cNvPr>
          <p:cNvSpPr txBox="1">
            <a:spLocks/>
          </p:cNvSpPr>
          <p:nvPr/>
        </p:nvSpPr>
        <p:spPr bwMode="auto">
          <a:xfrm>
            <a:off x="-28075" y="2030"/>
            <a:ext cx="12186485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2-2 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參選單位 資格佐證資料</a:t>
            </a:r>
            <a:endParaRPr lang="zh-TW" altLang="en-US" sz="3600" kern="0" dirty="0">
              <a:solidFill>
                <a:schemeClr val="tx1"/>
              </a:solidFill>
            </a:endParaRP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29B7C200-108A-4255-B94C-87C24B3354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graphicFrame>
        <p:nvGraphicFramePr>
          <p:cNvPr id="4" name="表格 3">
            <a:extLst>
              <a:ext uri="{FF2B5EF4-FFF2-40B4-BE49-F238E27FC236}">
                <a16:creationId xmlns:a16="http://schemas.microsoft.com/office/drawing/2014/main" id="{4E26B1C1-696A-4092-9A96-6C45A2FABCC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52310009"/>
              </p:ext>
            </p:extLst>
          </p:nvPr>
        </p:nvGraphicFramePr>
        <p:xfrm>
          <a:off x="695400" y="1196752"/>
          <a:ext cx="10795684" cy="496855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28192">
                  <a:extLst>
                    <a:ext uri="{9D8B030D-6E8A-4147-A177-3AD203B41FA5}">
                      <a16:colId xmlns:a16="http://schemas.microsoft.com/office/drawing/2014/main" val="2452653127"/>
                    </a:ext>
                  </a:extLst>
                </a:gridCol>
                <a:gridCol w="9067492">
                  <a:extLst>
                    <a:ext uri="{9D8B030D-6E8A-4147-A177-3AD203B41FA5}">
                      <a16:colId xmlns:a16="http://schemas.microsoft.com/office/drawing/2014/main" val="2931457614"/>
                    </a:ext>
                  </a:extLst>
                </a:gridCol>
              </a:tblGrid>
              <a:tr h="49685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800" b="1" kern="1200" dirty="0">
                          <a:solidFill>
                            <a:srgbClr val="C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*</a:t>
                      </a:r>
                      <a:r>
                        <a:rPr lang="zh-TW" altLang="en-US" sz="18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營利事業登記證明</a:t>
                      </a:r>
                    </a:p>
                    <a:p>
                      <a:pPr algn="ctr"/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(PDF</a:t>
                      </a:r>
                      <a:r>
                        <a:rPr lang="zh-TW" altLang="en-US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或截圖皆可</a:t>
                      </a:r>
                      <a:r>
                        <a:rPr lang="en-US" altLang="zh-TW" sz="12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296614516"/>
                  </a:ext>
                </a:extLst>
              </a:tr>
            </a:tbl>
          </a:graphicData>
        </a:graphic>
      </p:graphicFrame>
      <p:sp>
        <p:nvSpPr>
          <p:cNvPr id="5" name="文字方塊 4">
            <a:extLst>
              <a:ext uri="{FF2B5EF4-FFF2-40B4-BE49-F238E27FC236}">
                <a16:creationId xmlns:a16="http://schemas.microsoft.com/office/drawing/2014/main" id="{330CC0E4-AC18-4276-8C2F-C68FDD74447C}"/>
              </a:ext>
            </a:extLst>
          </p:cNvPr>
          <p:cNvSpPr txBox="1"/>
          <p:nvPr/>
        </p:nvSpPr>
        <p:spPr>
          <a:xfrm>
            <a:off x="11266938" y="0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</p:spTree>
    <p:extLst>
      <p:ext uri="{BB962C8B-B14F-4D97-AF65-F5344CB8AC3E}">
        <p14:creationId xmlns:p14="http://schemas.microsoft.com/office/powerpoint/2010/main" val="33714425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BC8EC56A-06F4-4B1B-A71A-FC9992ACF0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4" name="標題 1">
            <a:extLst>
              <a:ext uri="{FF2B5EF4-FFF2-40B4-BE49-F238E27FC236}">
                <a16:creationId xmlns:a16="http://schemas.microsoft.com/office/drawing/2014/main" id="{0FFDB3A3-CE2F-4479-867F-4B08E3062D9C}"/>
              </a:ext>
            </a:extLst>
          </p:cNvPr>
          <p:cNvSpPr txBox="1">
            <a:spLocks/>
          </p:cNvSpPr>
          <p:nvPr/>
        </p:nvSpPr>
        <p:spPr bwMode="auto">
          <a:xfrm>
            <a:off x="0" y="0"/>
            <a:ext cx="121920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3-1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參選產品</a:t>
            </a:r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服務資料</a:t>
            </a:r>
          </a:p>
        </p:txBody>
      </p:sp>
      <p:sp>
        <p:nvSpPr>
          <p:cNvPr id="6" name="文字方塊 5">
            <a:extLst>
              <a:ext uri="{FF2B5EF4-FFF2-40B4-BE49-F238E27FC236}">
                <a16:creationId xmlns:a16="http://schemas.microsoft.com/office/drawing/2014/main" id="{5E5766D4-0A09-480A-8D7B-59CC2C13EDCB}"/>
              </a:ext>
            </a:extLst>
          </p:cNvPr>
          <p:cNvSpPr txBox="1"/>
          <p:nvPr/>
        </p:nvSpPr>
        <p:spPr>
          <a:xfrm>
            <a:off x="11255896" y="0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  <p:graphicFrame>
        <p:nvGraphicFramePr>
          <p:cNvPr id="7" name="表格 6">
            <a:extLst>
              <a:ext uri="{FF2B5EF4-FFF2-40B4-BE49-F238E27FC236}">
                <a16:creationId xmlns:a16="http://schemas.microsoft.com/office/drawing/2014/main" id="{3ED9F8F9-E43E-40B3-99BF-1E0F026EE1E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5400257"/>
              </p:ext>
            </p:extLst>
          </p:nvPr>
        </p:nvGraphicFramePr>
        <p:xfrm>
          <a:off x="623392" y="1220358"/>
          <a:ext cx="10867693" cy="451289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102161">
                  <a:extLst>
                    <a:ext uri="{9D8B030D-6E8A-4147-A177-3AD203B41FA5}">
                      <a16:colId xmlns:a16="http://schemas.microsoft.com/office/drawing/2014/main" val="2452653127"/>
                    </a:ext>
                  </a:extLst>
                </a:gridCol>
                <a:gridCol w="2899532">
                  <a:extLst>
                    <a:ext uri="{9D8B030D-6E8A-4147-A177-3AD203B41FA5}">
                      <a16:colId xmlns:a16="http://schemas.microsoft.com/office/drawing/2014/main" val="2931457614"/>
                    </a:ext>
                  </a:extLst>
                </a:gridCol>
                <a:gridCol w="2174649">
                  <a:extLst>
                    <a:ext uri="{9D8B030D-6E8A-4147-A177-3AD203B41FA5}">
                      <a16:colId xmlns:a16="http://schemas.microsoft.com/office/drawing/2014/main" val="2870685570"/>
                    </a:ext>
                  </a:extLst>
                </a:gridCol>
                <a:gridCol w="3691351">
                  <a:extLst>
                    <a:ext uri="{9D8B030D-6E8A-4147-A177-3AD203B41FA5}">
                      <a16:colId xmlns:a16="http://schemas.microsoft.com/office/drawing/2014/main" val="3943276482"/>
                    </a:ext>
                  </a:extLst>
                </a:gridCol>
              </a:tblGrid>
              <a:tr h="126122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產品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服務名稱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中文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產品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服務簡稱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中文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5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限</a:t>
                      </a:r>
                      <a:r>
                        <a:rPr lang="en-US" altLang="zh-TW" sz="105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</a:t>
                      </a:r>
                      <a:r>
                        <a:rPr lang="zh-TW" altLang="en-US" sz="105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個字，將用於獎座刻字</a:t>
                      </a:r>
                      <a:endParaRPr lang="en-US" altLang="zh-TW" sz="105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5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 </a:t>
                      </a:r>
                      <a:r>
                        <a:rPr lang="en-US" altLang="zh-TW" sz="105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※</a:t>
                      </a:r>
                      <a:r>
                        <a:rPr lang="zh-TW" altLang="en-US" sz="1050" b="0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無中文名稱請填英文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1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592582386"/>
                  </a:ext>
                </a:extLst>
              </a:tr>
              <a:tr h="1070783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產品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服務名稱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英文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en-US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產品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服務簡稱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英文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5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限</a:t>
                      </a:r>
                      <a:r>
                        <a:rPr lang="en-US" altLang="zh-TW" sz="105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10</a:t>
                      </a:r>
                      <a:r>
                        <a:rPr lang="zh-TW" altLang="en-US" sz="105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個字，將用於獎座刻字</a:t>
                      </a:r>
                      <a:endParaRPr lang="zh-TW" altLang="en-US" sz="1600" b="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69732322"/>
                  </a:ext>
                </a:extLst>
              </a:tr>
              <a:tr h="10904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產品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服務</a:t>
                      </a:r>
                      <a:b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</a:b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型號或版本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產品尺寸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重量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5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長*寬*高，單位：公分</a:t>
                      </a:r>
                      <a:r>
                        <a:rPr lang="en-US" altLang="zh-TW" sz="105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05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公斤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zh-TW" altLang="en-US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3757464"/>
                  </a:ext>
                </a:extLst>
              </a:tr>
              <a:tr h="1090448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發佈日期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05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西元年</a:t>
                      </a:r>
                      <a:r>
                        <a:rPr lang="en-US" altLang="zh-TW" sz="105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/</a:t>
                      </a:r>
                      <a:r>
                        <a:rPr lang="zh-TW" altLang="en-US" sz="105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endParaRPr lang="en-US" altLang="zh-TW" sz="1050" b="0" kern="1200" dirty="0">
                        <a:solidFill>
                          <a:schemeClr val="tx1"/>
                        </a:solidFill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rgbClr val="C00000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*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產品</a:t>
                      </a:r>
                      <a:r>
                        <a:rPr lang="en-US" altLang="zh-TW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/</a:t>
                      </a:r>
                      <a:r>
                        <a:rPr lang="zh-TW" altLang="en-US" sz="1600" b="1" kern="1200" dirty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+mn-ea"/>
                          <a:cs typeface="+mn-cs"/>
                        </a:rPr>
                        <a:t>服務</a:t>
                      </a:r>
                      <a:endParaRPr lang="en-US" altLang="zh-TW" sz="1600" b="1" kern="1200" dirty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+mn-ea"/>
                        <a:cs typeface="+mn-cs"/>
                      </a:endParaRPr>
                    </a:p>
                    <a:p>
                      <a:pPr algn="ctr"/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線上型錄</a:t>
                      </a:r>
                      <a:r>
                        <a:rPr lang="en-US" altLang="zh-TW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1600" b="1" dirty="0"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影片</a:t>
                      </a:r>
                      <a:endParaRPr lang="en-US" altLang="zh-TW" sz="1600" b="1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/>
                      <a:r>
                        <a:rPr lang="zh-TW" altLang="en-US" sz="1050" b="0" kern="1200" dirty="0">
                          <a:solidFill>
                            <a:schemeClr val="tx1"/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請提供連結網址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zh-TW" altLang="en-US" sz="1600" dirty="0"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:a16="http://schemas.microsoft.com/office/drawing/2014/main" val="26246125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2406202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605D3E6-742E-43EE-BB2A-A2D42BE331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35360" y="2348880"/>
            <a:ext cx="11377264" cy="1325563"/>
          </a:xfrm>
        </p:spPr>
        <p:txBody>
          <a:bodyPr/>
          <a:lstStyle/>
          <a:p>
            <a:pPr algn="ctr"/>
            <a:r>
              <a:rPr lang="en-US" altLang="zh-TW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3-2  </a:t>
            </a:r>
            <a:r>
              <a:rPr lang="zh-TW" altLang="en-US" dirty="0">
                <a:latin typeface="Microsoft YaHei UI" panose="020B0503020204020204" pitchFamily="34" charset="-122"/>
                <a:ea typeface="Microsoft YaHei UI" panose="020B0503020204020204" pitchFamily="34" charset="-122"/>
              </a:rPr>
              <a:t>請依據獎項評選標準各說明項目提列</a:t>
            </a:r>
          </a:p>
        </p:txBody>
      </p:sp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2ECD3BD5-7F72-4CA8-B116-FBA3A872C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zh-TW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20261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投影片編號版面配置區 2">
            <a:extLst>
              <a:ext uri="{FF2B5EF4-FFF2-40B4-BE49-F238E27FC236}">
                <a16:creationId xmlns:a16="http://schemas.microsoft.com/office/drawing/2014/main" id="{E2858582-B3D2-4D27-ADBB-4EEA7D8E32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E544FD-8A03-4CD1-94DA-F7D2DA0F3B15}" type="slidenum">
              <a:rPr lang="en-US" altLang="zh-TW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zh-TW" dirty="0">
              <a:solidFill>
                <a:srgbClr val="000000"/>
              </a:solidFill>
            </a:endParaRPr>
          </a:p>
        </p:txBody>
      </p:sp>
      <p:sp>
        <p:nvSpPr>
          <p:cNvPr id="6" name="標題 1">
            <a:extLst>
              <a:ext uri="{FF2B5EF4-FFF2-40B4-BE49-F238E27FC236}">
                <a16:creationId xmlns:a16="http://schemas.microsoft.com/office/drawing/2014/main" id="{52002871-16EA-4B06-A58E-B4A8ADD9AAB7}"/>
              </a:ext>
            </a:extLst>
          </p:cNvPr>
          <p:cNvSpPr txBox="1">
            <a:spLocks/>
          </p:cNvSpPr>
          <p:nvPr/>
        </p:nvSpPr>
        <p:spPr bwMode="auto">
          <a:xfrm>
            <a:off x="1973535" y="-13047"/>
            <a:ext cx="8229600" cy="993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kumimoji="1" sz="4000">
                <a:solidFill>
                  <a:schemeClr val="tx2"/>
                </a:solidFill>
                <a:latin typeface="Times New Roman" pitchFamily="18" charset="0"/>
                <a:ea typeface="標楷體" pitchFamily="65" charset="-120"/>
              </a:defRPr>
            </a:lvl9pPr>
          </a:lstStyle>
          <a:p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3-2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  一、產品</a:t>
            </a:r>
            <a:r>
              <a:rPr lang="en-US" altLang="zh-TW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3600" b="1" kern="0" dirty="0">
                <a:solidFill>
                  <a:schemeClr val="tx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服務功能與特色</a:t>
            </a:r>
          </a:p>
        </p:txBody>
      </p:sp>
      <p:sp>
        <p:nvSpPr>
          <p:cNvPr id="8" name="矩形 7">
            <a:extLst>
              <a:ext uri="{FF2B5EF4-FFF2-40B4-BE49-F238E27FC236}">
                <a16:creationId xmlns:a16="http://schemas.microsoft.com/office/drawing/2014/main" id="{2A0211D3-6A23-4003-A723-983CAA1959D9}"/>
              </a:ext>
            </a:extLst>
          </p:cNvPr>
          <p:cNvSpPr/>
          <p:nvPr/>
        </p:nvSpPr>
        <p:spPr>
          <a:xfrm>
            <a:off x="767408" y="980728"/>
            <a:ext cx="9451626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1.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 產品功能與特色介紹或服務流程及服務運作機制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限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100~200 </a:t>
            </a:r>
            <a:r>
              <a:rPr lang="zh-TW" altLang="en-US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字數</a:t>
            </a:r>
            <a:r>
              <a:rPr lang="en-US" altLang="zh-TW" sz="2400" b="1" kern="100" dirty="0">
                <a:latin typeface="微軟正黑體" panose="020B0604030504040204" pitchFamily="34" charset="-12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endParaRPr lang="zh-TW" altLang="zh-TW" sz="2000" kern="100" dirty="0">
              <a:latin typeface="微軟正黑體" panose="020B0604030504040204" pitchFamily="34" charset="-12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9" name="文字方塊 8">
            <a:extLst>
              <a:ext uri="{FF2B5EF4-FFF2-40B4-BE49-F238E27FC236}">
                <a16:creationId xmlns:a16="http://schemas.microsoft.com/office/drawing/2014/main" id="{930762A6-FD2D-4C80-86E3-7710F4F1904A}"/>
              </a:ext>
            </a:extLst>
          </p:cNvPr>
          <p:cNvSpPr txBox="1"/>
          <p:nvPr/>
        </p:nvSpPr>
        <p:spPr>
          <a:xfrm>
            <a:off x="11250381" y="-13047"/>
            <a:ext cx="936104" cy="46166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必繳</a:t>
            </a:r>
          </a:p>
        </p:txBody>
      </p:sp>
    </p:spTree>
    <p:extLst>
      <p:ext uri="{BB962C8B-B14F-4D97-AF65-F5344CB8AC3E}">
        <p14:creationId xmlns:p14="http://schemas.microsoft.com/office/powerpoint/2010/main" val="3690502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6067</TotalTime>
  <Words>938</Words>
  <Application>Microsoft Office PowerPoint</Application>
  <PresentationFormat>寬螢幕</PresentationFormat>
  <Paragraphs>169</Paragraphs>
  <Slides>25</Slides>
  <Notes>1</Notes>
  <HiddenSlides>0</HiddenSlides>
  <MMClips>0</MMClips>
  <ScaleCrop>false</ScaleCrop>
  <HeadingPairs>
    <vt:vector size="6" baseType="variant">
      <vt:variant>
        <vt:lpstr>使用字型</vt:lpstr>
      </vt:variant>
      <vt:variant>
        <vt:i4>8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25</vt:i4>
      </vt:variant>
    </vt:vector>
  </HeadingPairs>
  <TitlesOfParts>
    <vt:vector size="34" baseType="lpstr">
      <vt:lpstr>微软雅黑</vt:lpstr>
      <vt:lpstr>Microsoft YaHei UI</vt:lpstr>
      <vt:lpstr>華康隸書體</vt:lpstr>
      <vt:lpstr>微軟正黑體</vt:lpstr>
      <vt:lpstr>新細明體</vt:lpstr>
      <vt:lpstr>Arial</vt:lpstr>
      <vt:lpstr>Calibri</vt:lpstr>
      <vt:lpstr>Times New Roman</vt:lpstr>
      <vt:lpstr>Office 佈景主題</vt:lpstr>
      <vt:lpstr>PowerPoint 簡報</vt:lpstr>
      <vt:lpstr>1-1 參選單位基本資料表</vt:lpstr>
      <vt:lpstr>PowerPoint 簡報</vt:lpstr>
      <vt:lpstr>PowerPoint 簡報</vt:lpstr>
      <vt:lpstr>2-1 參選單位 資格</vt:lpstr>
      <vt:lpstr>PowerPoint 簡報</vt:lpstr>
      <vt:lpstr>PowerPoint 簡報</vt:lpstr>
      <vt:lpstr>3-2  請依據獎項評選標準各說明項目提列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4-1   其他評選項目佐證資料_ (另匯出PDF檔) </vt:lpstr>
      <vt:lpstr>文件檢查表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蔣瑋玲</dc:creator>
  <cp:lastModifiedBy>洪雪桂-跨域轉型推動中心</cp:lastModifiedBy>
  <cp:revision>723</cp:revision>
  <cp:lastPrinted>2021-10-20T01:07:24Z</cp:lastPrinted>
  <dcterms:created xsi:type="dcterms:W3CDTF">2020-09-15T01:33:39Z</dcterms:created>
  <dcterms:modified xsi:type="dcterms:W3CDTF">2024-10-07T10:41:11Z</dcterms:modified>
</cp:coreProperties>
</file>